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charts/chart2.xml" ContentType="application/vnd.openxmlformats-officedocument.drawingml.chart+xml"/>
  <Override PartName="/ppt/notesSlides/notesSlide20.xml" ContentType="application/vnd.openxmlformats-officedocument.presentationml.notesSlide+xml"/>
  <Override PartName="/ppt/charts/chart3.xml" ContentType="application/vnd.openxmlformats-officedocument.drawingml.chart+xml"/>
  <Override PartName="/ppt/notesSlides/notesSlide21.xml" ContentType="application/vnd.openxmlformats-officedocument.presentationml.notesSlide+xml"/>
  <Override PartName="/ppt/charts/chart4.xml" ContentType="application/vnd.openxmlformats-officedocument.drawingml.chart+xml"/>
  <Override PartName="/ppt/notesSlides/notesSlide22.xml" ContentType="application/vnd.openxmlformats-officedocument.presentationml.notesSlide+xml"/>
  <Override PartName="/ppt/charts/chart5.xml" ContentType="application/vnd.openxmlformats-officedocument.drawingml.chart+xml"/>
  <Override PartName="/ppt/notesSlides/notesSlide23.xml" ContentType="application/vnd.openxmlformats-officedocument.presentationml.notesSlide+xml"/>
  <Override PartName="/ppt/charts/chart6.xml" ContentType="application/vnd.openxmlformats-officedocument.drawingml.chart+xml"/>
  <Override PartName="/ppt/notesSlides/notesSlide24.xml" ContentType="application/vnd.openxmlformats-officedocument.presentationml.notesSlide+xml"/>
  <Override PartName="/ppt/charts/chart7.xml" ContentType="application/vnd.openxmlformats-officedocument.drawingml.chart+xml"/>
  <Override PartName="/ppt/notesSlides/notesSlide25.xml" ContentType="application/vnd.openxmlformats-officedocument.presentationml.notesSlide+xml"/>
  <Override PartName="/ppt/charts/chart8.xml" ContentType="application/vnd.openxmlformats-officedocument.drawingml.chart+xml"/>
  <Override PartName="/ppt/notesSlides/notesSlide26.xml" ContentType="application/vnd.openxmlformats-officedocument.presentationml.notesSlide+xml"/>
  <Override PartName="/ppt/charts/chart9.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0.xml" ContentType="application/vnd.openxmlformats-officedocument.drawingml.chart+xml"/>
  <Override PartName="/ppt/notesSlides/notesSlide29.xml" ContentType="application/vnd.openxmlformats-officedocument.presentationml.notesSlide+xml"/>
  <Override PartName="/ppt/charts/chart11.xml" ContentType="application/vnd.openxmlformats-officedocument.drawingml.chart+xml"/>
  <Override PartName="/ppt/notesSlides/notesSlide30.xml" ContentType="application/vnd.openxmlformats-officedocument.presentationml.notesSlide+xml"/>
  <Override PartName="/ppt/charts/chart12.xml" ContentType="application/vnd.openxmlformats-officedocument.drawingml.chart+xml"/>
  <Override PartName="/ppt/notesSlides/notesSlide31.xml" ContentType="application/vnd.openxmlformats-officedocument.presentationml.notesSlide+xml"/>
  <Override PartName="/ppt/charts/chart13.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8"/>
  </p:notesMasterIdLst>
  <p:sldIdLst>
    <p:sldId id="432" r:id="rId2"/>
    <p:sldId id="310" r:id="rId3"/>
    <p:sldId id="312" r:id="rId4"/>
    <p:sldId id="313" r:id="rId5"/>
    <p:sldId id="311" r:id="rId6"/>
    <p:sldId id="453" r:id="rId7"/>
    <p:sldId id="434" r:id="rId8"/>
    <p:sldId id="435" r:id="rId9"/>
    <p:sldId id="301" r:id="rId10"/>
    <p:sldId id="302" r:id="rId11"/>
    <p:sldId id="304" r:id="rId12"/>
    <p:sldId id="387" r:id="rId13"/>
    <p:sldId id="388" r:id="rId14"/>
    <p:sldId id="389" r:id="rId15"/>
    <p:sldId id="391" r:id="rId16"/>
    <p:sldId id="392" r:id="rId17"/>
    <p:sldId id="393" r:id="rId18"/>
    <p:sldId id="394" r:id="rId19"/>
    <p:sldId id="395" r:id="rId20"/>
    <p:sldId id="396" r:id="rId21"/>
    <p:sldId id="397" r:id="rId22"/>
    <p:sldId id="423" r:id="rId23"/>
    <p:sldId id="425" r:id="rId24"/>
    <p:sldId id="428" r:id="rId25"/>
    <p:sldId id="427" r:id="rId26"/>
    <p:sldId id="426" r:id="rId27"/>
    <p:sldId id="429" r:id="rId28"/>
    <p:sldId id="442" r:id="rId29"/>
    <p:sldId id="437" r:id="rId30"/>
    <p:sldId id="438" r:id="rId31"/>
    <p:sldId id="439" r:id="rId32"/>
    <p:sldId id="347" r:id="rId33"/>
    <p:sldId id="450" r:id="rId34"/>
    <p:sldId id="451" r:id="rId35"/>
    <p:sldId id="452" r:id="rId36"/>
    <p:sldId id="319" r:id="rId37"/>
    <p:sldId id="320" r:id="rId38"/>
    <p:sldId id="323" r:id="rId39"/>
    <p:sldId id="324" r:id="rId40"/>
    <p:sldId id="336" r:id="rId41"/>
    <p:sldId id="337" r:id="rId42"/>
    <p:sldId id="398" r:id="rId43"/>
    <p:sldId id="399" r:id="rId44"/>
    <p:sldId id="400" r:id="rId45"/>
    <p:sldId id="401" r:id="rId46"/>
    <p:sldId id="402" r:id="rId47"/>
    <p:sldId id="443" r:id="rId48"/>
    <p:sldId id="404" r:id="rId49"/>
    <p:sldId id="405" r:id="rId50"/>
    <p:sldId id="406" r:id="rId51"/>
    <p:sldId id="407" r:id="rId52"/>
    <p:sldId id="408" r:id="rId53"/>
    <p:sldId id="409" r:id="rId54"/>
    <p:sldId id="410" r:id="rId55"/>
    <p:sldId id="411" r:id="rId56"/>
    <p:sldId id="412" r:id="rId57"/>
    <p:sldId id="413" r:id="rId58"/>
    <p:sldId id="414" r:id="rId59"/>
    <p:sldId id="415" r:id="rId60"/>
    <p:sldId id="416" r:id="rId61"/>
    <p:sldId id="417" r:id="rId62"/>
    <p:sldId id="418" r:id="rId63"/>
    <p:sldId id="419" r:id="rId64"/>
    <p:sldId id="420" r:id="rId65"/>
    <p:sldId id="422" r:id="rId66"/>
    <p:sldId id="355" r:id="rId67"/>
    <p:sldId id="356" r:id="rId68"/>
    <p:sldId id="357" r:id="rId69"/>
    <p:sldId id="358" r:id="rId70"/>
    <p:sldId id="444" r:id="rId71"/>
    <p:sldId id="445" r:id="rId72"/>
    <p:sldId id="446" r:id="rId73"/>
    <p:sldId id="447" r:id="rId74"/>
    <p:sldId id="448" r:id="rId75"/>
    <p:sldId id="449" r:id="rId76"/>
    <p:sldId id="454" r:id="rId7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0" autoAdjust="0"/>
    <p:restoredTop sz="77558" autoAdjust="0"/>
  </p:normalViewPr>
  <p:slideViewPr>
    <p:cSldViewPr snapToGrid="0">
      <p:cViewPr varScale="1">
        <p:scale>
          <a:sx n="53" d="100"/>
          <a:sy n="53" d="100"/>
        </p:scale>
        <p:origin x="1716" y="78"/>
      </p:cViewPr>
      <p:guideLst>
        <p:guide orient="horz" pos="2160"/>
        <p:guide pos="2880"/>
      </p:guideLst>
    </p:cSldViewPr>
  </p:slideViewPr>
  <p:notesTextViewPr>
    <p:cViewPr>
      <p:scale>
        <a:sx n="1" d="1"/>
        <a:sy n="1" d="1"/>
      </p:scale>
      <p:origin x="0" y="0"/>
    </p:cViewPr>
  </p:notesTextViewPr>
  <p:sorterViewPr>
    <p:cViewPr>
      <p:scale>
        <a:sx n="100" d="100"/>
        <a:sy n="100" d="100"/>
      </p:scale>
      <p:origin x="0" y="-2616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Number of Participants </c:v>
                </c:pt>
              </c:strCache>
            </c:strRef>
          </c:tx>
          <c:dPt>
            <c:idx val="0"/>
            <c:bubble3D val="0"/>
            <c:spPr>
              <a:solidFill>
                <a:srgbClr val="FF40FF"/>
              </a:solidFill>
              <a:ln w="19050">
                <a:noFill/>
              </a:ln>
              <a:effectLst/>
            </c:spPr>
            <c:extLst>
              <c:ext xmlns:c16="http://schemas.microsoft.com/office/drawing/2014/chart" uri="{C3380CC4-5D6E-409C-BE32-E72D297353CC}">
                <c16:uniqueId val="{00000001-BD66-49D0-A3FB-96205BBC95AA}"/>
              </c:ext>
            </c:extLst>
          </c:dPt>
          <c:dPt>
            <c:idx val="1"/>
            <c:bubble3D val="0"/>
            <c:spPr>
              <a:solidFill>
                <a:schemeClr val="bg1">
                  <a:lumMod val="75000"/>
                </a:schemeClr>
              </a:solidFill>
              <a:ln w="19050">
                <a:noFill/>
              </a:ln>
              <a:effectLst/>
            </c:spPr>
            <c:extLst>
              <c:ext xmlns:c16="http://schemas.microsoft.com/office/drawing/2014/chart" uri="{C3380CC4-5D6E-409C-BE32-E72D297353CC}">
                <c16:uniqueId val="{00000003-BD66-49D0-A3FB-96205BBC95AA}"/>
              </c:ext>
            </c:extLst>
          </c:dPt>
          <c:dPt>
            <c:idx val="2"/>
            <c:bubble3D val="0"/>
            <c:spPr>
              <a:solidFill>
                <a:srgbClr val="5E213B"/>
              </a:solidFill>
              <a:ln w="19050">
                <a:noFill/>
              </a:ln>
              <a:effectLst/>
            </c:spPr>
            <c:extLst>
              <c:ext xmlns:c16="http://schemas.microsoft.com/office/drawing/2014/chart" uri="{C3380CC4-5D6E-409C-BE32-E72D297353CC}">
                <c16:uniqueId val="{00000005-BD66-49D0-A3FB-96205BBC95AA}"/>
              </c:ext>
            </c:extLst>
          </c:dPt>
          <c:dPt>
            <c:idx val="3"/>
            <c:bubble3D val="0"/>
            <c:spPr>
              <a:solidFill>
                <a:schemeClr val="bg1"/>
              </a:solidFill>
              <a:ln w="19050">
                <a:noFill/>
              </a:ln>
              <a:effectLst/>
            </c:spPr>
            <c:extLst>
              <c:ext xmlns:c16="http://schemas.microsoft.com/office/drawing/2014/chart" uri="{C3380CC4-5D6E-409C-BE32-E72D297353CC}">
                <c16:uniqueId val="{00000007-BD66-49D0-A3FB-96205BBC95AA}"/>
              </c:ext>
            </c:extLst>
          </c:dPt>
          <c:dLbls>
            <c:dLbl>
              <c:idx val="0"/>
              <c:layout>
                <c:manualLayout>
                  <c:x val="7.1240782247653595E-2"/>
                  <c:y val="7.2370573796565803E-5"/>
                </c:manualLayout>
              </c:layout>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rgbClr val="FFFFFF"/>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D66-49D0-A3FB-96205BBC95AA}"/>
                </c:ext>
              </c:extLst>
            </c:dLbl>
            <c:dLbl>
              <c:idx val="2"/>
              <c:layout>
                <c:manualLayout>
                  <c:x val="0.11346007777032301"/>
                  <c:y val="-0.22906198074796899"/>
                </c:manualLayout>
              </c:layout>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D66-49D0-A3FB-96205BBC95AA}"/>
                </c:ext>
              </c:extLst>
            </c:dLbl>
            <c:dLbl>
              <c:idx val="4"/>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rgbClr val="FFFFFF"/>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8-CAC4-4779-B51C-BD02492B3CBE}"/>
                </c:ext>
              </c:extLst>
            </c:dLbl>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Stage 0 </c:v>
                </c:pt>
                <c:pt idx="1">
                  <c:v>Stage 1</c:v>
                </c:pt>
                <c:pt idx="2">
                  <c:v> Stage 2</c:v>
                </c:pt>
                <c:pt idx="3">
                  <c:v> Stage 3</c:v>
                </c:pt>
                <c:pt idx="4">
                  <c:v>Missing</c:v>
                </c:pt>
              </c:strCache>
            </c:strRef>
          </c:cat>
          <c:val>
            <c:numRef>
              <c:f>Sheet1!$B$2:$B$6</c:f>
              <c:numCache>
                <c:formatCode>General</c:formatCode>
                <c:ptCount val="5"/>
                <c:pt idx="0">
                  <c:v>1</c:v>
                </c:pt>
                <c:pt idx="1">
                  <c:v>7</c:v>
                </c:pt>
                <c:pt idx="2">
                  <c:v>8</c:v>
                </c:pt>
                <c:pt idx="3">
                  <c:v>5</c:v>
                </c:pt>
                <c:pt idx="4">
                  <c:v>2</c:v>
                </c:pt>
              </c:numCache>
            </c:numRef>
          </c:val>
          <c:extLst>
            <c:ext xmlns:c16="http://schemas.microsoft.com/office/drawing/2014/chart" uri="{C3380CC4-5D6E-409C-BE32-E72D297353CC}">
              <c16:uniqueId val="{00000009-BD66-49D0-A3FB-96205BBC95AA}"/>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Chemo</c:v>
                </c:pt>
              </c:strCache>
            </c:strRef>
          </c:tx>
          <c:invertIfNegative val="0"/>
          <c:cat>
            <c:strRef>
              <c:f>Sheet1!$A$2:$A$13</c:f>
              <c:strCache>
                <c:ptCount val="12"/>
                <c:pt idx="0">
                  <c:v>Stage 0</c:v>
                </c:pt>
                <c:pt idx="1">
                  <c:v>Stage I</c:v>
                </c:pt>
                <c:pt idx="2">
                  <c:v>Stage II</c:v>
                </c:pt>
                <c:pt idx="3">
                  <c:v>Stage III</c:v>
                </c:pt>
                <c:pt idx="4">
                  <c:v>Lumpectomy</c:v>
                </c:pt>
                <c:pt idx="5">
                  <c:v>Mastectomy</c:v>
                </c:pt>
                <c:pt idx="6">
                  <c:v>SLND</c:v>
                </c:pt>
                <c:pt idx="7">
                  <c:v>ALND</c:v>
                </c:pt>
                <c:pt idx="8">
                  <c:v>Radiation</c:v>
                </c:pt>
                <c:pt idx="9">
                  <c:v>No Radiation</c:v>
                </c:pt>
                <c:pt idx="10">
                  <c:v>CIPN</c:v>
                </c:pt>
                <c:pt idx="11">
                  <c:v>No CIPN</c:v>
                </c:pt>
              </c:strCache>
            </c:strRef>
          </c:cat>
          <c:val>
            <c:numRef>
              <c:f>Sheet1!$B$2:$B$13</c:f>
              <c:numCache>
                <c:formatCode>General</c:formatCode>
                <c:ptCount val="12"/>
                <c:pt idx="0">
                  <c:v>0</c:v>
                </c:pt>
                <c:pt idx="1">
                  <c:v>1</c:v>
                </c:pt>
                <c:pt idx="2">
                  <c:v>6</c:v>
                </c:pt>
                <c:pt idx="3">
                  <c:v>5</c:v>
                </c:pt>
                <c:pt idx="4">
                  <c:v>3</c:v>
                </c:pt>
                <c:pt idx="5">
                  <c:v>0</c:v>
                </c:pt>
                <c:pt idx="6">
                  <c:v>5</c:v>
                </c:pt>
                <c:pt idx="7">
                  <c:v>7</c:v>
                </c:pt>
                <c:pt idx="8">
                  <c:v>7</c:v>
                </c:pt>
                <c:pt idx="9">
                  <c:v>2</c:v>
                </c:pt>
                <c:pt idx="10">
                  <c:v>6</c:v>
                </c:pt>
                <c:pt idx="11">
                  <c:v>4</c:v>
                </c:pt>
              </c:numCache>
            </c:numRef>
          </c:val>
          <c:extLst>
            <c:ext xmlns:c16="http://schemas.microsoft.com/office/drawing/2014/chart" uri="{C3380CC4-5D6E-409C-BE32-E72D297353CC}">
              <c16:uniqueId val="{00000000-3BE1-49D0-8298-082034FCA3FB}"/>
            </c:ext>
          </c:extLst>
        </c:ser>
        <c:ser>
          <c:idx val="1"/>
          <c:order val="1"/>
          <c:tx>
            <c:strRef>
              <c:f>Sheet1!$C$1</c:f>
              <c:strCache>
                <c:ptCount val="1"/>
                <c:pt idx="0">
                  <c:v>No chemo</c:v>
                </c:pt>
              </c:strCache>
            </c:strRef>
          </c:tx>
          <c:invertIfNegative val="0"/>
          <c:cat>
            <c:strRef>
              <c:f>Sheet1!$A$2:$A$13</c:f>
              <c:strCache>
                <c:ptCount val="12"/>
                <c:pt idx="0">
                  <c:v>Stage 0</c:v>
                </c:pt>
                <c:pt idx="1">
                  <c:v>Stage I</c:v>
                </c:pt>
                <c:pt idx="2">
                  <c:v>Stage II</c:v>
                </c:pt>
                <c:pt idx="3">
                  <c:v>Stage III</c:v>
                </c:pt>
                <c:pt idx="4">
                  <c:v>Lumpectomy</c:v>
                </c:pt>
                <c:pt idx="5">
                  <c:v>Mastectomy</c:v>
                </c:pt>
                <c:pt idx="6">
                  <c:v>SLND</c:v>
                </c:pt>
                <c:pt idx="7">
                  <c:v>ALND</c:v>
                </c:pt>
                <c:pt idx="8">
                  <c:v>Radiation</c:v>
                </c:pt>
                <c:pt idx="9">
                  <c:v>No Radiation</c:v>
                </c:pt>
                <c:pt idx="10">
                  <c:v>CIPN</c:v>
                </c:pt>
                <c:pt idx="11">
                  <c:v>No CIPN</c:v>
                </c:pt>
              </c:strCache>
            </c:strRef>
          </c:cat>
          <c:val>
            <c:numRef>
              <c:f>Sheet1!$C$2:$C$13</c:f>
              <c:numCache>
                <c:formatCode>General</c:formatCode>
                <c:ptCount val="12"/>
                <c:pt idx="0">
                  <c:v>1</c:v>
                </c:pt>
                <c:pt idx="1">
                  <c:v>6</c:v>
                </c:pt>
                <c:pt idx="2">
                  <c:v>2</c:v>
                </c:pt>
                <c:pt idx="3">
                  <c:v>0</c:v>
                </c:pt>
                <c:pt idx="4">
                  <c:v>6</c:v>
                </c:pt>
                <c:pt idx="5">
                  <c:v>5</c:v>
                </c:pt>
                <c:pt idx="6">
                  <c:v>10</c:v>
                </c:pt>
                <c:pt idx="7">
                  <c:v>1</c:v>
                </c:pt>
                <c:pt idx="8">
                  <c:v>4</c:v>
                </c:pt>
                <c:pt idx="9">
                  <c:v>5</c:v>
                </c:pt>
                <c:pt idx="10">
                  <c:v>0</c:v>
                </c:pt>
                <c:pt idx="11">
                  <c:v>11</c:v>
                </c:pt>
              </c:numCache>
            </c:numRef>
          </c:val>
          <c:extLst>
            <c:ext xmlns:c16="http://schemas.microsoft.com/office/drawing/2014/chart" uri="{C3380CC4-5D6E-409C-BE32-E72D297353CC}">
              <c16:uniqueId val="{00000001-3BE1-49D0-8298-082034FCA3FB}"/>
            </c:ext>
          </c:extLst>
        </c:ser>
        <c:dLbls>
          <c:showLegendKey val="0"/>
          <c:showVal val="0"/>
          <c:showCatName val="0"/>
          <c:showSerName val="0"/>
          <c:showPercent val="0"/>
          <c:showBubbleSize val="0"/>
        </c:dLbls>
        <c:gapWidth val="150"/>
        <c:axId val="353829216"/>
        <c:axId val="353829608"/>
      </c:barChart>
      <c:catAx>
        <c:axId val="353829216"/>
        <c:scaling>
          <c:orientation val="minMax"/>
        </c:scaling>
        <c:delete val="0"/>
        <c:axPos val="b"/>
        <c:numFmt formatCode="General" sourceLinked="0"/>
        <c:majorTickMark val="out"/>
        <c:minorTickMark val="none"/>
        <c:tickLblPos val="nextTo"/>
        <c:crossAx val="353829608"/>
        <c:crosses val="autoZero"/>
        <c:auto val="1"/>
        <c:lblAlgn val="ctr"/>
        <c:lblOffset val="100"/>
        <c:noMultiLvlLbl val="0"/>
      </c:catAx>
      <c:valAx>
        <c:axId val="353829608"/>
        <c:scaling>
          <c:orientation val="minMax"/>
        </c:scaling>
        <c:delete val="0"/>
        <c:axPos val="l"/>
        <c:majorGridlines/>
        <c:numFmt formatCode="General" sourceLinked="1"/>
        <c:majorTickMark val="out"/>
        <c:minorTickMark val="none"/>
        <c:tickLblPos val="nextTo"/>
        <c:crossAx val="353829216"/>
        <c:crosses val="autoZero"/>
        <c:crossBetween val="between"/>
      </c:valAx>
    </c:plotArea>
    <c:legend>
      <c:legendPos val="r"/>
      <c:overlay val="0"/>
    </c:legend>
    <c:plotVisOnly val="1"/>
    <c:dispBlanksAs val="gap"/>
    <c:showDLblsOverMax val="0"/>
  </c:chart>
  <c:txPr>
    <a:bodyPr/>
    <a:lstStyle/>
    <a:p>
      <a:pPr>
        <a:defRPr sz="1800">
          <a:solidFill>
            <a:srgbClr val="FFFFFF"/>
          </a:solidFill>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0"/>
          <c:order val="0"/>
          <c:tx>
            <c:strRef>
              <c:f>Sheet1!$B$1</c:f>
              <c:strCache>
                <c:ptCount val="1"/>
                <c:pt idx="0">
                  <c:v>Chemo</c:v>
                </c:pt>
              </c:strCache>
            </c:strRef>
          </c:tx>
          <c:spPr>
            <a:solidFill>
              <a:schemeClr val="bg1">
                <a:lumMod val="50000"/>
              </a:schemeClr>
            </a:solidFill>
          </c:spPr>
          <c:invertIfNegative val="0"/>
          <c:cat>
            <c:strRef>
              <c:f>Sheet1!$A$2:$A$3</c:f>
              <c:strCache>
                <c:ptCount val="2"/>
                <c:pt idx="0">
                  <c:v>Solitary</c:v>
                </c:pt>
                <c:pt idx="1">
                  <c:v>Non-Solitary</c:v>
                </c:pt>
              </c:strCache>
            </c:strRef>
          </c:cat>
          <c:val>
            <c:numRef>
              <c:f>Sheet1!$B$2:$B$3</c:f>
              <c:numCache>
                <c:formatCode>General</c:formatCode>
                <c:ptCount val="2"/>
                <c:pt idx="0">
                  <c:v>48</c:v>
                </c:pt>
                <c:pt idx="1">
                  <c:v>7</c:v>
                </c:pt>
              </c:numCache>
            </c:numRef>
          </c:val>
          <c:extLst>
            <c:ext xmlns:c16="http://schemas.microsoft.com/office/drawing/2014/chart" uri="{C3380CC4-5D6E-409C-BE32-E72D297353CC}">
              <c16:uniqueId val="{00000000-9FAC-4266-9264-C7A53082D75B}"/>
            </c:ext>
          </c:extLst>
        </c:ser>
        <c:ser>
          <c:idx val="1"/>
          <c:order val="1"/>
          <c:tx>
            <c:strRef>
              <c:f>Sheet1!$C$1</c:f>
              <c:strCache>
                <c:ptCount val="1"/>
                <c:pt idx="0">
                  <c:v>No Chemo</c:v>
                </c:pt>
              </c:strCache>
            </c:strRef>
          </c:tx>
          <c:spPr>
            <a:solidFill>
              <a:srgbClr val="5E213B"/>
            </a:solidFill>
          </c:spPr>
          <c:invertIfNegative val="0"/>
          <c:cat>
            <c:strRef>
              <c:f>Sheet1!$A$2:$A$3</c:f>
              <c:strCache>
                <c:ptCount val="2"/>
                <c:pt idx="0">
                  <c:v>Solitary</c:v>
                </c:pt>
                <c:pt idx="1">
                  <c:v>Non-Solitary</c:v>
                </c:pt>
              </c:strCache>
            </c:strRef>
          </c:cat>
          <c:val>
            <c:numRef>
              <c:f>Sheet1!$C$2:$C$3</c:f>
              <c:numCache>
                <c:formatCode>General</c:formatCode>
                <c:ptCount val="2"/>
                <c:pt idx="0">
                  <c:v>47</c:v>
                </c:pt>
                <c:pt idx="1">
                  <c:v>3</c:v>
                </c:pt>
              </c:numCache>
            </c:numRef>
          </c:val>
          <c:extLst>
            <c:ext xmlns:c16="http://schemas.microsoft.com/office/drawing/2014/chart" uri="{C3380CC4-5D6E-409C-BE32-E72D297353CC}">
              <c16:uniqueId val="{00000001-9FAC-4266-9264-C7A53082D75B}"/>
            </c:ext>
          </c:extLst>
        </c:ser>
        <c:ser>
          <c:idx val="2"/>
          <c:order val="2"/>
          <c:tx>
            <c:strRef>
              <c:f>Sheet1!$D$1</c:f>
              <c:strCache>
                <c:ptCount val="1"/>
                <c:pt idx="0">
                  <c:v>≤ 51 yrs.</c:v>
                </c:pt>
              </c:strCache>
            </c:strRef>
          </c:tx>
          <c:spPr>
            <a:solidFill>
              <a:schemeClr val="bg1">
                <a:lumMod val="75000"/>
              </a:schemeClr>
            </a:solidFill>
          </c:spPr>
          <c:invertIfNegative val="0"/>
          <c:cat>
            <c:strRef>
              <c:f>Sheet1!$A$2:$A$3</c:f>
              <c:strCache>
                <c:ptCount val="2"/>
                <c:pt idx="0">
                  <c:v>Solitary</c:v>
                </c:pt>
                <c:pt idx="1">
                  <c:v>Non-Solitary</c:v>
                </c:pt>
              </c:strCache>
            </c:strRef>
          </c:cat>
          <c:val>
            <c:numRef>
              <c:f>Sheet1!$D$2:$D$3</c:f>
              <c:numCache>
                <c:formatCode>General</c:formatCode>
                <c:ptCount val="2"/>
                <c:pt idx="0">
                  <c:v>49</c:v>
                </c:pt>
                <c:pt idx="1">
                  <c:v>5</c:v>
                </c:pt>
              </c:numCache>
            </c:numRef>
          </c:val>
          <c:extLst>
            <c:ext xmlns:c16="http://schemas.microsoft.com/office/drawing/2014/chart" uri="{C3380CC4-5D6E-409C-BE32-E72D297353CC}">
              <c16:uniqueId val="{00000002-9FAC-4266-9264-C7A53082D75B}"/>
            </c:ext>
          </c:extLst>
        </c:ser>
        <c:ser>
          <c:idx val="3"/>
          <c:order val="3"/>
          <c:tx>
            <c:strRef>
              <c:f>Sheet1!$E$1</c:f>
              <c:strCache>
                <c:ptCount val="1"/>
                <c:pt idx="0">
                  <c:v>&gt; 51 yrs.</c:v>
                </c:pt>
              </c:strCache>
            </c:strRef>
          </c:tx>
          <c:spPr>
            <a:solidFill>
              <a:srgbClr val="FFFFFF"/>
            </a:solidFill>
          </c:spPr>
          <c:invertIfNegative val="0"/>
          <c:cat>
            <c:strRef>
              <c:f>Sheet1!$A$2:$A$3</c:f>
              <c:strCache>
                <c:ptCount val="2"/>
                <c:pt idx="0">
                  <c:v>Solitary</c:v>
                </c:pt>
                <c:pt idx="1">
                  <c:v>Non-Solitary</c:v>
                </c:pt>
              </c:strCache>
            </c:strRef>
          </c:cat>
          <c:val>
            <c:numRef>
              <c:f>Sheet1!$E$2:$E$3</c:f>
              <c:numCache>
                <c:formatCode>General</c:formatCode>
                <c:ptCount val="2"/>
                <c:pt idx="0">
                  <c:v>46</c:v>
                </c:pt>
                <c:pt idx="1">
                  <c:v>2</c:v>
                </c:pt>
              </c:numCache>
            </c:numRef>
          </c:val>
          <c:extLst>
            <c:ext xmlns:c16="http://schemas.microsoft.com/office/drawing/2014/chart" uri="{C3380CC4-5D6E-409C-BE32-E72D297353CC}">
              <c16:uniqueId val="{00000003-9FAC-4266-9264-C7A53082D75B}"/>
            </c:ext>
          </c:extLst>
        </c:ser>
        <c:dLbls>
          <c:showLegendKey val="0"/>
          <c:showVal val="0"/>
          <c:showCatName val="0"/>
          <c:showSerName val="0"/>
          <c:showPercent val="0"/>
          <c:showBubbleSize val="0"/>
        </c:dLbls>
        <c:gapWidth val="150"/>
        <c:axId val="354824512"/>
        <c:axId val="354824904"/>
      </c:barChart>
      <c:catAx>
        <c:axId val="354824512"/>
        <c:scaling>
          <c:orientation val="minMax"/>
        </c:scaling>
        <c:delete val="0"/>
        <c:axPos val="l"/>
        <c:numFmt formatCode="General" sourceLinked="0"/>
        <c:majorTickMark val="out"/>
        <c:minorTickMark val="none"/>
        <c:tickLblPos val="nextTo"/>
        <c:txPr>
          <a:bodyPr/>
          <a:lstStyle/>
          <a:p>
            <a:pPr>
              <a:defRPr>
                <a:solidFill>
                  <a:srgbClr val="FFFFFF"/>
                </a:solidFill>
              </a:defRPr>
            </a:pPr>
            <a:endParaRPr lang="en-US"/>
          </a:p>
        </c:txPr>
        <c:crossAx val="354824904"/>
        <c:crosses val="autoZero"/>
        <c:auto val="1"/>
        <c:lblAlgn val="ctr"/>
        <c:lblOffset val="100"/>
        <c:noMultiLvlLbl val="0"/>
      </c:catAx>
      <c:valAx>
        <c:axId val="354824904"/>
        <c:scaling>
          <c:orientation val="minMax"/>
        </c:scaling>
        <c:delete val="0"/>
        <c:axPos val="b"/>
        <c:majorGridlines/>
        <c:numFmt formatCode="General" sourceLinked="1"/>
        <c:majorTickMark val="out"/>
        <c:minorTickMark val="none"/>
        <c:tickLblPos val="nextTo"/>
        <c:txPr>
          <a:bodyPr/>
          <a:lstStyle/>
          <a:p>
            <a:pPr>
              <a:defRPr>
                <a:solidFill>
                  <a:srgbClr val="FFFFFF"/>
                </a:solidFill>
              </a:defRPr>
            </a:pPr>
            <a:endParaRPr lang="en-US"/>
          </a:p>
        </c:txPr>
        <c:crossAx val="354824512"/>
        <c:crosses val="autoZero"/>
        <c:crossBetween val="between"/>
      </c:valAx>
    </c:plotArea>
    <c:legend>
      <c:legendPos val="r"/>
      <c:overlay val="0"/>
      <c:txPr>
        <a:bodyPr/>
        <a:lstStyle/>
        <a:p>
          <a:pPr>
            <a:defRPr>
              <a:solidFill>
                <a:srgbClr val="FFFFFF"/>
              </a:solidFill>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0"/>
          <c:order val="0"/>
          <c:tx>
            <c:strRef>
              <c:f>Sheet1!$B$1</c:f>
              <c:strCache>
                <c:ptCount val="1"/>
                <c:pt idx="0">
                  <c:v>Chemo</c:v>
                </c:pt>
              </c:strCache>
            </c:strRef>
          </c:tx>
          <c:spPr>
            <a:solidFill>
              <a:schemeClr val="bg1"/>
            </a:solidFill>
          </c:spPr>
          <c:invertIfNegative val="0"/>
          <c:cat>
            <c:strRef>
              <c:f>Sheet1!$A$2:$A$6</c:f>
              <c:strCache>
                <c:ptCount val="5"/>
                <c:pt idx="0">
                  <c:v>Household Chores</c:v>
                </c:pt>
                <c:pt idx="1">
                  <c:v>Outdoors</c:v>
                </c:pt>
                <c:pt idx="2">
                  <c:v>Paid</c:v>
                </c:pt>
                <c:pt idx="3">
                  <c:v>Virtual/Online</c:v>
                </c:pt>
                <c:pt idx="4">
                  <c:v>Helping Others</c:v>
                </c:pt>
              </c:strCache>
            </c:strRef>
          </c:cat>
          <c:val>
            <c:numRef>
              <c:f>Sheet1!$B$2:$B$6</c:f>
              <c:numCache>
                <c:formatCode>General</c:formatCode>
                <c:ptCount val="5"/>
                <c:pt idx="0">
                  <c:v>38</c:v>
                </c:pt>
                <c:pt idx="1">
                  <c:v>8</c:v>
                </c:pt>
                <c:pt idx="2">
                  <c:v>30</c:v>
                </c:pt>
                <c:pt idx="3">
                  <c:v>6</c:v>
                </c:pt>
                <c:pt idx="4">
                  <c:v>5</c:v>
                </c:pt>
              </c:numCache>
            </c:numRef>
          </c:val>
          <c:extLst>
            <c:ext xmlns:c16="http://schemas.microsoft.com/office/drawing/2014/chart" uri="{C3380CC4-5D6E-409C-BE32-E72D297353CC}">
              <c16:uniqueId val="{00000000-EB48-4B77-A313-3213A1D80971}"/>
            </c:ext>
          </c:extLst>
        </c:ser>
        <c:ser>
          <c:idx val="1"/>
          <c:order val="1"/>
          <c:tx>
            <c:strRef>
              <c:f>Sheet1!$C$1</c:f>
              <c:strCache>
                <c:ptCount val="1"/>
                <c:pt idx="0">
                  <c:v>No Chemo</c:v>
                </c:pt>
              </c:strCache>
            </c:strRef>
          </c:tx>
          <c:spPr>
            <a:solidFill>
              <a:srgbClr val="5E213B"/>
            </a:solidFill>
          </c:spPr>
          <c:invertIfNegative val="0"/>
          <c:cat>
            <c:strRef>
              <c:f>Sheet1!$A$2:$A$6</c:f>
              <c:strCache>
                <c:ptCount val="5"/>
                <c:pt idx="0">
                  <c:v>Household Chores</c:v>
                </c:pt>
                <c:pt idx="1">
                  <c:v>Outdoors</c:v>
                </c:pt>
                <c:pt idx="2">
                  <c:v>Paid</c:v>
                </c:pt>
                <c:pt idx="3">
                  <c:v>Virtual/Online</c:v>
                </c:pt>
                <c:pt idx="4">
                  <c:v>Helping Others</c:v>
                </c:pt>
              </c:strCache>
            </c:strRef>
          </c:cat>
          <c:val>
            <c:numRef>
              <c:f>Sheet1!$C$2:$C$6</c:f>
              <c:numCache>
                <c:formatCode>General</c:formatCode>
                <c:ptCount val="5"/>
                <c:pt idx="0">
                  <c:v>31</c:v>
                </c:pt>
                <c:pt idx="1">
                  <c:v>8</c:v>
                </c:pt>
                <c:pt idx="2">
                  <c:v>11</c:v>
                </c:pt>
                <c:pt idx="3">
                  <c:v>4</c:v>
                </c:pt>
                <c:pt idx="4">
                  <c:v>4</c:v>
                </c:pt>
              </c:numCache>
            </c:numRef>
          </c:val>
          <c:extLst>
            <c:ext xmlns:c16="http://schemas.microsoft.com/office/drawing/2014/chart" uri="{C3380CC4-5D6E-409C-BE32-E72D297353CC}">
              <c16:uniqueId val="{00000001-EB48-4B77-A313-3213A1D80971}"/>
            </c:ext>
          </c:extLst>
        </c:ser>
        <c:ser>
          <c:idx val="2"/>
          <c:order val="2"/>
          <c:tx>
            <c:strRef>
              <c:f>Sheet1!$D$1</c:f>
              <c:strCache>
                <c:ptCount val="1"/>
                <c:pt idx="0">
                  <c:v>≤ 51 yrs</c:v>
                </c:pt>
              </c:strCache>
            </c:strRef>
          </c:tx>
          <c:spPr>
            <a:solidFill>
              <a:srgbClr val="A6A6A6"/>
            </a:solidFill>
          </c:spPr>
          <c:invertIfNegative val="0"/>
          <c:cat>
            <c:strRef>
              <c:f>Sheet1!$A$2:$A$6</c:f>
              <c:strCache>
                <c:ptCount val="5"/>
                <c:pt idx="0">
                  <c:v>Household Chores</c:v>
                </c:pt>
                <c:pt idx="1">
                  <c:v>Outdoors</c:v>
                </c:pt>
                <c:pt idx="2">
                  <c:v>Paid</c:v>
                </c:pt>
                <c:pt idx="3">
                  <c:v>Virtual/Online</c:v>
                </c:pt>
                <c:pt idx="4">
                  <c:v>Helping Others</c:v>
                </c:pt>
              </c:strCache>
            </c:strRef>
          </c:cat>
          <c:val>
            <c:numRef>
              <c:f>Sheet1!$D$2:$D$6</c:f>
              <c:numCache>
                <c:formatCode>General</c:formatCode>
                <c:ptCount val="5"/>
                <c:pt idx="0">
                  <c:v>33</c:v>
                </c:pt>
                <c:pt idx="1">
                  <c:v>12</c:v>
                </c:pt>
                <c:pt idx="2">
                  <c:v>32</c:v>
                </c:pt>
                <c:pt idx="3">
                  <c:v>6</c:v>
                </c:pt>
                <c:pt idx="4">
                  <c:v>3</c:v>
                </c:pt>
              </c:numCache>
            </c:numRef>
          </c:val>
          <c:extLst>
            <c:ext xmlns:c16="http://schemas.microsoft.com/office/drawing/2014/chart" uri="{C3380CC4-5D6E-409C-BE32-E72D297353CC}">
              <c16:uniqueId val="{00000002-EB48-4B77-A313-3213A1D80971}"/>
            </c:ext>
          </c:extLst>
        </c:ser>
        <c:ser>
          <c:idx val="3"/>
          <c:order val="3"/>
          <c:tx>
            <c:strRef>
              <c:f>Sheet1!$E$1</c:f>
              <c:strCache>
                <c:ptCount val="1"/>
                <c:pt idx="0">
                  <c:v>&gt; 51 yrs</c:v>
                </c:pt>
              </c:strCache>
            </c:strRef>
          </c:tx>
          <c:spPr>
            <a:solidFill>
              <a:schemeClr val="bg1">
                <a:lumMod val="85000"/>
              </a:schemeClr>
            </a:solidFill>
          </c:spPr>
          <c:invertIfNegative val="0"/>
          <c:cat>
            <c:strRef>
              <c:f>Sheet1!$A$2:$A$6</c:f>
              <c:strCache>
                <c:ptCount val="5"/>
                <c:pt idx="0">
                  <c:v>Household Chores</c:v>
                </c:pt>
                <c:pt idx="1">
                  <c:v>Outdoors</c:v>
                </c:pt>
                <c:pt idx="2">
                  <c:v>Paid</c:v>
                </c:pt>
                <c:pt idx="3">
                  <c:v>Virtual/Online</c:v>
                </c:pt>
                <c:pt idx="4">
                  <c:v>Helping Others</c:v>
                </c:pt>
              </c:strCache>
            </c:strRef>
          </c:cat>
          <c:val>
            <c:numRef>
              <c:f>Sheet1!$E$2:$E$6</c:f>
              <c:numCache>
                <c:formatCode>General</c:formatCode>
                <c:ptCount val="5"/>
                <c:pt idx="0">
                  <c:v>32</c:v>
                </c:pt>
                <c:pt idx="1">
                  <c:v>9</c:v>
                </c:pt>
                <c:pt idx="2">
                  <c:v>9</c:v>
                </c:pt>
                <c:pt idx="3">
                  <c:v>3</c:v>
                </c:pt>
                <c:pt idx="4">
                  <c:v>6</c:v>
                </c:pt>
              </c:numCache>
            </c:numRef>
          </c:val>
          <c:extLst>
            <c:ext xmlns:c16="http://schemas.microsoft.com/office/drawing/2014/chart" uri="{C3380CC4-5D6E-409C-BE32-E72D297353CC}">
              <c16:uniqueId val="{00000003-EB48-4B77-A313-3213A1D80971}"/>
            </c:ext>
          </c:extLst>
        </c:ser>
        <c:dLbls>
          <c:showLegendKey val="0"/>
          <c:showVal val="0"/>
          <c:showCatName val="0"/>
          <c:showSerName val="0"/>
          <c:showPercent val="0"/>
          <c:showBubbleSize val="0"/>
        </c:dLbls>
        <c:gapWidth val="150"/>
        <c:axId val="354825688"/>
        <c:axId val="354826080"/>
      </c:barChart>
      <c:catAx>
        <c:axId val="354825688"/>
        <c:scaling>
          <c:orientation val="minMax"/>
        </c:scaling>
        <c:delete val="0"/>
        <c:axPos val="l"/>
        <c:numFmt formatCode="General" sourceLinked="0"/>
        <c:majorTickMark val="out"/>
        <c:minorTickMark val="none"/>
        <c:tickLblPos val="nextTo"/>
        <c:txPr>
          <a:bodyPr/>
          <a:lstStyle/>
          <a:p>
            <a:pPr>
              <a:defRPr>
                <a:solidFill>
                  <a:srgbClr val="FFFFFF"/>
                </a:solidFill>
              </a:defRPr>
            </a:pPr>
            <a:endParaRPr lang="en-US"/>
          </a:p>
        </c:txPr>
        <c:crossAx val="354826080"/>
        <c:crosses val="autoZero"/>
        <c:auto val="1"/>
        <c:lblAlgn val="ctr"/>
        <c:lblOffset val="100"/>
        <c:noMultiLvlLbl val="0"/>
      </c:catAx>
      <c:valAx>
        <c:axId val="354826080"/>
        <c:scaling>
          <c:orientation val="minMax"/>
        </c:scaling>
        <c:delete val="0"/>
        <c:axPos val="b"/>
        <c:majorGridlines/>
        <c:numFmt formatCode="General" sourceLinked="1"/>
        <c:majorTickMark val="out"/>
        <c:minorTickMark val="none"/>
        <c:tickLblPos val="nextTo"/>
        <c:txPr>
          <a:bodyPr/>
          <a:lstStyle/>
          <a:p>
            <a:pPr>
              <a:defRPr>
                <a:solidFill>
                  <a:srgbClr val="FFFFFF"/>
                </a:solidFill>
              </a:defRPr>
            </a:pPr>
            <a:endParaRPr lang="en-US"/>
          </a:p>
        </c:txPr>
        <c:crossAx val="354825688"/>
        <c:crosses val="autoZero"/>
        <c:crossBetween val="between"/>
      </c:valAx>
    </c:plotArea>
    <c:legend>
      <c:legendPos val="r"/>
      <c:overlay val="0"/>
      <c:txPr>
        <a:bodyPr/>
        <a:lstStyle/>
        <a:p>
          <a:pPr>
            <a:defRPr>
              <a:solidFill>
                <a:srgbClr val="FFFFFF"/>
              </a:solidFill>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20135544651121509"/>
          <c:y val="1.8229166666666668E-2"/>
          <c:w val="0.56490205028719231"/>
          <c:h val="0.87376722440944887"/>
        </c:manualLayout>
      </c:layout>
      <c:barChart>
        <c:barDir val="bar"/>
        <c:grouping val="clustered"/>
        <c:varyColors val="0"/>
        <c:ser>
          <c:idx val="0"/>
          <c:order val="0"/>
          <c:tx>
            <c:strRef>
              <c:f>Sheet1!$B$1</c:f>
              <c:strCache>
                <c:ptCount val="1"/>
                <c:pt idx="0">
                  <c:v>Chemo</c:v>
                </c:pt>
              </c:strCache>
            </c:strRef>
          </c:tx>
          <c:spPr>
            <a:solidFill>
              <a:schemeClr val="bg1"/>
            </a:solidFill>
          </c:spPr>
          <c:invertIfNegative val="0"/>
          <c:cat>
            <c:strRef>
              <c:f>Sheet1!$A$2:$A$7</c:f>
              <c:strCache>
                <c:ptCount val="6"/>
                <c:pt idx="0">
                  <c:v>Religious</c:v>
                </c:pt>
                <c:pt idx="1">
                  <c:v>Exercise</c:v>
                </c:pt>
                <c:pt idx="2">
                  <c:v>Sedentary</c:v>
                </c:pt>
                <c:pt idx="3">
                  <c:v>Socialization</c:v>
                </c:pt>
                <c:pt idx="4">
                  <c:v>Relaxing</c:v>
                </c:pt>
                <c:pt idx="5">
                  <c:v>Outdoor</c:v>
                </c:pt>
              </c:strCache>
            </c:strRef>
          </c:cat>
          <c:val>
            <c:numRef>
              <c:f>Sheet1!$B$2:$B$7</c:f>
              <c:numCache>
                <c:formatCode>General</c:formatCode>
                <c:ptCount val="6"/>
                <c:pt idx="0">
                  <c:v>2</c:v>
                </c:pt>
                <c:pt idx="1">
                  <c:v>23</c:v>
                </c:pt>
                <c:pt idx="2">
                  <c:v>12</c:v>
                </c:pt>
                <c:pt idx="3">
                  <c:v>22</c:v>
                </c:pt>
                <c:pt idx="4">
                  <c:v>2</c:v>
                </c:pt>
                <c:pt idx="5">
                  <c:v>4</c:v>
                </c:pt>
              </c:numCache>
            </c:numRef>
          </c:val>
          <c:extLst>
            <c:ext xmlns:c16="http://schemas.microsoft.com/office/drawing/2014/chart" uri="{C3380CC4-5D6E-409C-BE32-E72D297353CC}">
              <c16:uniqueId val="{00000000-2C9E-4D92-B329-AECD903446F3}"/>
            </c:ext>
          </c:extLst>
        </c:ser>
        <c:ser>
          <c:idx val="1"/>
          <c:order val="1"/>
          <c:tx>
            <c:strRef>
              <c:f>Sheet1!$C$1</c:f>
              <c:strCache>
                <c:ptCount val="1"/>
                <c:pt idx="0">
                  <c:v>No Chemo</c:v>
                </c:pt>
              </c:strCache>
            </c:strRef>
          </c:tx>
          <c:spPr>
            <a:solidFill>
              <a:srgbClr val="D9D9D9"/>
            </a:solidFill>
          </c:spPr>
          <c:invertIfNegative val="0"/>
          <c:cat>
            <c:strRef>
              <c:f>Sheet1!$A$2:$A$7</c:f>
              <c:strCache>
                <c:ptCount val="6"/>
                <c:pt idx="0">
                  <c:v>Religious</c:v>
                </c:pt>
                <c:pt idx="1">
                  <c:v>Exercise</c:v>
                </c:pt>
                <c:pt idx="2">
                  <c:v>Sedentary</c:v>
                </c:pt>
                <c:pt idx="3">
                  <c:v>Socialization</c:v>
                </c:pt>
                <c:pt idx="4">
                  <c:v>Relaxing</c:v>
                </c:pt>
                <c:pt idx="5">
                  <c:v>Outdoor</c:v>
                </c:pt>
              </c:strCache>
            </c:strRef>
          </c:cat>
          <c:val>
            <c:numRef>
              <c:f>Sheet1!$C$2:$C$7</c:f>
              <c:numCache>
                <c:formatCode>General</c:formatCode>
                <c:ptCount val="6"/>
                <c:pt idx="0">
                  <c:v>2</c:v>
                </c:pt>
                <c:pt idx="1">
                  <c:v>13</c:v>
                </c:pt>
                <c:pt idx="2">
                  <c:v>10</c:v>
                </c:pt>
                <c:pt idx="3">
                  <c:v>27</c:v>
                </c:pt>
                <c:pt idx="4">
                  <c:v>2</c:v>
                </c:pt>
                <c:pt idx="5">
                  <c:v>0</c:v>
                </c:pt>
              </c:numCache>
            </c:numRef>
          </c:val>
          <c:extLst>
            <c:ext xmlns:c16="http://schemas.microsoft.com/office/drawing/2014/chart" uri="{C3380CC4-5D6E-409C-BE32-E72D297353CC}">
              <c16:uniqueId val="{00000001-2C9E-4D92-B329-AECD903446F3}"/>
            </c:ext>
          </c:extLst>
        </c:ser>
        <c:ser>
          <c:idx val="2"/>
          <c:order val="2"/>
          <c:tx>
            <c:strRef>
              <c:f>Sheet1!$D$1</c:f>
              <c:strCache>
                <c:ptCount val="1"/>
                <c:pt idx="0">
                  <c:v>≤ 51 yrs.</c:v>
                </c:pt>
              </c:strCache>
            </c:strRef>
          </c:tx>
          <c:invertIfNegative val="0"/>
          <c:cat>
            <c:strRef>
              <c:f>Sheet1!$A$2:$A$7</c:f>
              <c:strCache>
                <c:ptCount val="6"/>
                <c:pt idx="0">
                  <c:v>Religious</c:v>
                </c:pt>
                <c:pt idx="1">
                  <c:v>Exercise</c:v>
                </c:pt>
                <c:pt idx="2">
                  <c:v>Sedentary</c:v>
                </c:pt>
                <c:pt idx="3">
                  <c:v>Socialization</c:v>
                </c:pt>
                <c:pt idx="4">
                  <c:v>Relaxing</c:v>
                </c:pt>
                <c:pt idx="5">
                  <c:v>Outdoor</c:v>
                </c:pt>
              </c:strCache>
            </c:strRef>
          </c:cat>
          <c:val>
            <c:numRef>
              <c:f>Sheet1!$D$2:$D$7</c:f>
              <c:numCache>
                <c:formatCode>General</c:formatCode>
                <c:ptCount val="6"/>
                <c:pt idx="0">
                  <c:v>2</c:v>
                </c:pt>
                <c:pt idx="1">
                  <c:v>24</c:v>
                </c:pt>
                <c:pt idx="2">
                  <c:v>10</c:v>
                </c:pt>
                <c:pt idx="3">
                  <c:v>17</c:v>
                </c:pt>
                <c:pt idx="4">
                  <c:v>2</c:v>
                </c:pt>
                <c:pt idx="5">
                  <c:v>1</c:v>
                </c:pt>
              </c:numCache>
            </c:numRef>
          </c:val>
          <c:extLst>
            <c:ext xmlns:c16="http://schemas.microsoft.com/office/drawing/2014/chart" uri="{C3380CC4-5D6E-409C-BE32-E72D297353CC}">
              <c16:uniqueId val="{00000002-2C9E-4D92-B329-AECD903446F3}"/>
            </c:ext>
          </c:extLst>
        </c:ser>
        <c:ser>
          <c:idx val="3"/>
          <c:order val="3"/>
          <c:tx>
            <c:strRef>
              <c:f>Sheet1!$E$1</c:f>
              <c:strCache>
                <c:ptCount val="1"/>
                <c:pt idx="0">
                  <c:v>&gt; 51 yrs.</c:v>
                </c:pt>
              </c:strCache>
            </c:strRef>
          </c:tx>
          <c:spPr>
            <a:solidFill>
              <a:srgbClr val="5E213B"/>
            </a:solidFill>
          </c:spPr>
          <c:invertIfNegative val="0"/>
          <c:cat>
            <c:strRef>
              <c:f>Sheet1!$A$2:$A$7</c:f>
              <c:strCache>
                <c:ptCount val="6"/>
                <c:pt idx="0">
                  <c:v>Religious</c:v>
                </c:pt>
                <c:pt idx="1">
                  <c:v>Exercise</c:v>
                </c:pt>
                <c:pt idx="2">
                  <c:v>Sedentary</c:v>
                </c:pt>
                <c:pt idx="3">
                  <c:v>Socialization</c:v>
                </c:pt>
                <c:pt idx="4">
                  <c:v>Relaxing</c:v>
                </c:pt>
                <c:pt idx="5">
                  <c:v>Outdoor</c:v>
                </c:pt>
              </c:strCache>
            </c:strRef>
          </c:cat>
          <c:val>
            <c:numRef>
              <c:f>Sheet1!$E$2:$E$7</c:f>
              <c:numCache>
                <c:formatCode>General</c:formatCode>
                <c:ptCount val="6"/>
                <c:pt idx="0">
                  <c:v>2</c:v>
                </c:pt>
                <c:pt idx="1">
                  <c:v>12</c:v>
                </c:pt>
                <c:pt idx="2">
                  <c:v>16</c:v>
                </c:pt>
                <c:pt idx="3">
                  <c:v>30</c:v>
                </c:pt>
                <c:pt idx="4">
                  <c:v>2</c:v>
                </c:pt>
                <c:pt idx="5">
                  <c:v>3</c:v>
                </c:pt>
              </c:numCache>
            </c:numRef>
          </c:val>
          <c:extLst>
            <c:ext xmlns:c16="http://schemas.microsoft.com/office/drawing/2014/chart" uri="{C3380CC4-5D6E-409C-BE32-E72D297353CC}">
              <c16:uniqueId val="{00000003-2C9E-4D92-B329-AECD903446F3}"/>
            </c:ext>
          </c:extLst>
        </c:ser>
        <c:dLbls>
          <c:showLegendKey val="0"/>
          <c:showVal val="0"/>
          <c:showCatName val="0"/>
          <c:showSerName val="0"/>
          <c:showPercent val="0"/>
          <c:showBubbleSize val="0"/>
        </c:dLbls>
        <c:gapWidth val="150"/>
        <c:axId val="354826864"/>
        <c:axId val="354827256"/>
      </c:barChart>
      <c:catAx>
        <c:axId val="354826864"/>
        <c:scaling>
          <c:orientation val="minMax"/>
        </c:scaling>
        <c:delete val="0"/>
        <c:axPos val="l"/>
        <c:numFmt formatCode="General" sourceLinked="0"/>
        <c:majorTickMark val="out"/>
        <c:minorTickMark val="none"/>
        <c:tickLblPos val="nextTo"/>
        <c:txPr>
          <a:bodyPr/>
          <a:lstStyle/>
          <a:p>
            <a:pPr>
              <a:defRPr>
                <a:solidFill>
                  <a:srgbClr val="FFFFFF"/>
                </a:solidFill>
              </a:defRPr>
            </a:pPr>
            <a:endParaRPr lang="en-US"/>
          </a:p>
        </c:txPr>
        <c:crossAx val="354827256"/>
        <c:crosses val="autoZero"/>
        <c:auto val="1"/>
        <c:lblAlgn val="ctr"/>
        <c:lblOffset val="100"/>
        <c:noMultiLvlLbl val="0"/>
      </c:catAx>
      <c:valAx>
        <c:axId val="354827256"/>
        <c:scaling>
          <c:orientation val="minMax"/>
        </c:scaling>
        <c:delete val="0"/>
        <c:axPos val="b"/>
        <c:majorGridlines/>
        <c:numFmt formatCode="General" sourceLinked="1"/>
        <c:majorTickMark val="out"/>
        <c:minorTickMark val="none"/>
        <c:tickLblPos val="nextTo"/>
        <c:txPr>
          <a:bodyPr/>
          <a:lstStyle/>
          <a:p>
            <a:pPr>
              <a:defRPr>
                <a:solidFill>
                  <a:schemeClr val="bg1"/>
                </a:solidFill>
              </a:defRPr>
            </a:pPr>
            <a:endParaRPr lang="en-US"/>
          </a:p>
        </c:txPr>
        <c:crossAx val="354826864"/>
        <c:crosses val="autoZero"/>
        <c:crossBetween val="between"/>
      </c:valAx>
    </c:plotArea>
    <c:legend>
      <c:legendPos val="r"/>
      <c:overlay val="0"/>
      <c:txPr>
        <a:bodyPr/>
        <a:lstStyle/>
        <a:p>
          <a:pPr>
            <a:defRPr>
              <a:solidFill>
                <a:srgbClr val="FFFFFF"/>
              </a:solidFill>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7"/>
    </mc:Choice>
    <mc:Fallback>
      <c:style val="47"/>
    </mc:Fallback>
  </mc:AlternateContent>
  <c:chart>
    <c:autoTitleDeleted val="0"/>
    <c:view3D>
      <c:rotX val="15"/>
      <c:rotY val="20"/>
      <c:depthPercent val="100"/>
      <c:rAngAx val="1"/>
    </c:view3D>
    <c:floor>
      <c:thickness val="0"/>
    </c:floor>
    <c:sideWall>
      <c:thickness val="0"/>
    </c:sideWall>
    <c:backWall>
      <c:thickness val="0"/>
      <c:spPr>
        <a:solidFill>
          <a:schemeClr val="bg1"/>
        </a:solidFill>
      </c:spPr>
    </c:backWall>
    <c:plotArea>
      <c:layout/>
      <c:bar3DChart>
        <c:barDir val="col"/>
        <c:grouping val="clustered"/>
        <c:varyColors val="0"/>
        <c:ser>
          <c:idx val="0"/>
          <c:order val="0"/>
          <c:tx>
            <c:strRef>
              <c:f>Sheet1!$B$1</c:f>
              <c:strCache>
                <c:ptCount val="1"/>
                <c:pt idx="0">
                  <c:v>Chemo</c:v>
                </c:pt>
              </c:strCache>
            </c:strRef>
          </c:tx>
          <c:spPr>
            <a:solidFill>
              <a:srgbClr val="FF40FF"/>
            </a:solidFill>
          </c:spPr>
          <c:invertIfNegative val="0"/>
          <c:cat>
            <c:strRef>
              <c:f>Sheet1!$A$2:$A$6</c:f>
              <c:strCache>
                <c:ptCount val="5"/>
                <c:pt idx="0">
                  <c:v>Type 1: DCIS</c:v>
                </c:pt>
                <c:pt idx="1">
                  <c:v>Type 2: LCIS</c:v>
                </c:pt>
                <c:pt idx="2">
                  <c:v>Type 3: IDC</c:v>
                </c:pt>
                <c:pt idx="3">
                  <c:v>Type 4: ILC</c:v>
                </c:pt>
                <c:pt idx="4">
                  <c:v>Missing</c:v>
                </c:pt>
              </c:strCache>
            </c:strRef>
          </c:cat>
          <c:val>
            <c:numRef>
              <c:f>Sheet1!$B$2:$B$6</c:f>
              <c:numCache>
                <c:formatCode>General</c:formatCode>
                <c:ptCount val="5"/>
                <c:pt idx="0">
                  <c:v>1</c:v>
                </c:pt>
                <c:pt idx="1">
                  <c:v>0</c:v>
                </c:pt>
                <c:pt idx="2">
                  <c:v>6</c:v>
                </c:pt>
                <c:pt idx="3">
                  <c:v>2</c:v>
                </c:pt>
              </c:numCache>
            </c:numRef>
          </c:val>
          <c:extLst>
            <c:ext xmlns:c16="http://schemas.microsoft.com/office/drawing/2014/chart" uri="{C3380CC4-5D6E-409C-BE32-E72D297353CC}">
              <c16:uniqueId val="{00000000-DA1B-4B2D-832A-04479898F11D}"/>
            </c:ext>
          </c:extLst>
        </c:ser>
        <c:ser>
          <c:idx val="1"/>
          <c:order val="1"/>
          <c:tx>
            <c:strRef>
              <c:f>Sheet1!$C$1</c:f>
              <c:strCache>
                <c:ptCount val="1"/>
                <c:pt idx="0">
                  <c:v>No Chemo</c:v>
                </c:pt>
              </c:strCache>
            </c:strRef>
          </c:tx>
          <c:spPr>
            <a:solidFill>
              <a:srgbClr val="5E213B"/>
            </a:solidFill>
          </c:spPr>
          <c:invertIfNegative val="0"/>
          <c:dPt>
            <c:idx val="0"/>
            <c:invertIfNegative val="0"/>
            <c:bubble3D val="0"/>
            <c:extLst>
              <c:ext xmlns:c16="http://schemas.microsoft.com/office/drawing/2014/chart" uri="{C3380CC4-5D6E-409C-BE32-E72D297353CC}">
                <c16:uniqueId val="{00000001-DA1B-4B2D-832A-04479898F11D}"/>
              </c:ext>
            </c:extLst>
          </c:dPt>
          <c:dPt>
            <c:idx val="2"/>
            <c:invertIfNegative val="0"/>
            <c:bubble3D val="0"/>
            <c:extLst>
              <c:ext xmlns:c16="http://schemas.microsoft.com/office/drawing/2014/chart" uri="{C3380CC4-5D6E-409C-BE32-E72D297353CC}">
                <c16:uniqueId val="{00000002-DA1B-4B2D-832A-04479898F11D}"/>
              </c:ext>
            </c:extLst>
          </c:dPt>
          <c:dPt>
            <c:idx val="3"/>
            <c:invertIfNegative val="0"/>
            <c:bubble3D val="0"/>
            <c:extLst>
              <c:ext xmlns:c16="http://schemas.microsoft.com/office/drawing/2014/chart" uri="{C3380CC4-5D6E-409C-BE32-E72D297353CC}">
                <c16:uniqueId val="{00000003-DA1B-4B2D-832A-04479898F11D}"/>
              </c:ext>
            </c:extLst>
          </c:dPt>
          <c:cat>
            <c:strRef>
              <c:f>Sheet1!$A$2:$A$6</c:f>
              <c:strCache>
                <c:ptCount val="5"/>
                <c:pt idx="0">
                  <c:v>Type 1: DCIS</c:v>
                </c:pt>
                <c:pt idx="1">
                  <c:v>Type 2: LCIS</c:v>
                </c:pt>
                <c:pt idx="2">
                  <c:v>Type 3: IDC</c:v>
                </c:pt>
                <c:pt idx="3">
                  <c:v>Type 4: ILC</c:v>
                </c:pt>
                <c:pt idx="4">
                  <c:v>Missing</c:v>
                </c:pt>
              </c:strCache>
            </c:strRef>
          </c:cat>
          <c:val>
            <c:numRef>
              <c:f>Sheet1!$C$2:$C$6</c:f>
              <c:numCache>
                <c:formatCode>General</c:formatCode>
                <c:ptCount val="5"/>
                <c:pt idx="0">
                  <c:v>4</c:v>
                </c:pt>
                <c:pt idx="1">
                  <c:v>0</c:v>
                </c:pt>
                <c:pt idx="2">
                  <c:v>4</c:v>
                </c:pt>
                <c:pt idx="3">
                  <c:v>1</c:v>
                </c:pt>
              </c:numCache>
            </c:numRef>
          </c:val>
          <c:extLst>
            <c:ext xmlns:c16="http://schemas.microsoft.com/office/drawing/2014/chart" uri="{C3380CC4-5D6E-409C-BE32-E72D297353CC}">
              <c16:uniqueId val="{00000004-DA1B-4B2D-832A-04479898F11D}"/>
            </c:ext>
          </c:extLst>
        </c:ser>
        <c:ser>
          <c:idx val="2"/>
          <c:order val="2"/>
          <c:tx>
            <c:strRef>
              <c:f>Sheet1!$D$1</c:f>
              <c:strCache>
                <c:ptCount val="1"/>
                <c:pt idx="0">
                  <c:v>Missing</c:v>
                </c:pt>
              </c:strCache>
            </c:strRef>
          </c:tx>
          <c:spPr>
            <a:solidFill>
              <a:schemeClr val="bg1">
                <a:lumMod val="75000"/>
              </a:schemeClr>
            </a:solidFill>
          </c:spPr>
          <c:invertIfNegative val="0"/>
          <c:cat>
            <c:strRef>
              <c:f>Sheet1!$A$2:$A$6</c:f>
              <c:strCache>
                <c:ptCount val="5"/>
                <c:pt idx="0">
                  <c:v>Type 1: DCIS</c:v>
                </c:pt>
                <c:pt idx="1">
                  <c:v>Type 2: LCIS</c:v>
                </c:pt>
                <c:pt idx="2">
                  <c:v>Type 3: IDC</c:v>
                </c:pt>
                <c:pt idx="3">
                  <c:v>Type 4: ILC</c:v>
                </c:pt>
                <c:pt idx="4">
                  <c:v>Missing</c:v>
                </c:pt>
              </c:strCache>
            </c:strRef>
          </c:cat>
          <c:val>
            <c:numRef>
              <c:f>Sheet1!$D$2:$D$6</c:f>
              <c:numCache>
                <c:formatCode>General</c:formatCode>
                <c:ptCount val="5"/>
                <c:pt idx="4">
                  <c:v>5</c:v>
                </c:pt>
              </c:numCache>
            </c:numRef>
          </c:val>
          <c:extLst>
            <c:ext xmlns:c16="http://schemas.microsoft.com/office/drawing/2014/chart" uri="{C3380CC4-5D6E-409C-BE32-E72D297353CC}">
              <c16:uniqueId val="{00000005-DA1B-4B2D-832A-04479898F11D}"/>
            </c:ext>
          </c:extLst>
        </c:ser>
        <c:dLbls>
          <c:showLegendKey val="0"/>
          <c:showVal val="0"/>
          <c:showCatName val="0"/>
          <c:showSerName val="0"/>
          <c:showPercent val="0"/>
          <c:showBubbleSize val="0"/>
        </c:dLbls>
        <c:gapWidth val="150"/>
        <c:shape val="box"/>
        <c:axId val="352276440"/>
        <c:axId val="353147192"/>
        <c:axId val="0"/>
      </c:bar3DChart>
      <c:catAx>
        <c:axId val="352276440"/>
        <c:scaling>
          <c:orientation val="minMax"/>
        </c:scaling>
        <c:delete val="0"/>
        <c:axPos val="b"/>
        <c:title>
          <c:tx>
            <c:rich>
              <a:bodyPr/>
              <a:lstStyle/>
              <a:p>
                <a:pPr>
                  <a:defRPr/>
                </a:pPr>
                <a:r>
                  <a:rPr lang="en-US"/>
                  <a:t>Type of Breast Cancer</a:t>
                </a:r>
              </a:p>
            </c:rich>
          </c:tx>
          <c:overlay val="0"/>
        </c:title>
        <c:numFmt formatCode="General" sourceLinked="1"/>
        <c:majorTickMark val="out"/>
        <c:minorTickMark val="none"/>
        <c:tickLblPos val="nextTo"/>
        <c:crossAx val="353147192"/>
        <c:crosses val="autoZero"/>
        <c:auto val="1"/>
        <c:lblAlgn val="ctr"/>
        <c:lblOffset val="100"/>
        <c:noMultiLvlLbl val="0"/>
      </c:catAx>
      <c:valAx>
        <c:axId val="353147192"/>
        <c:scaling>
          <c:orientation val="minMax"/>
        </c:scaling>
        <c:delete val="0"/>
        <c:axPos val="l"/>
        <c:majorGridlines/>
        <c:title>
          <c:tx>
            <c:rich>
              <a:bodyPr/>
              <a:lstStyle/>
              <a:p>
                <a:pPr>
                  <a:defRPr/>
                </a:pPr>
                <a:r>
                  <a:rPr lang="en-US" dirty="0"/>
                  <a:t>Number of Survivors</a:t>
                </a:r>
              </a:p>
            </c:rich>
          </c:tx>
          <c:overlay val="0"/>
        </c:title>
        <c:numFmt formatCode="General" sourceLinked="1"/>
        <c:majorTickMark val="out"/>
        <c:minorTickMark val="none"/>
        <c:tickLblPos val="nextTo"/>
        <c:crossAx val="352276440"/>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3"/>
    </mc:Choice>
    <mc:Fallback>
      <c:style val="13"/>
    </mc:Fallback>
  </mc:AlternateContent>
  <c:chart>
    <c:autoTitleDeleted val="1"/>
    <c:plotArea>
      <c:layout/>
      <c:pieChart>
        <c:varyColors val="1"/>
        <c:ser>
          <c:idx val="0"/>
          <c:order val="0"/>
          <c:tx>
            <c:strRef>
              <c:f>Sheet1!$B$1</c:f>
              <c:strCache>
                <c:ptCount val="1"/>
                <c:pt idx="0">
                  <c:v>Type of Surgery</c:v>
                </c:pt>
              </c:strCache>
            </c:strRef>
          </c:tx>
          <c:dPt>
            <c:idx val="0"/>
            <c:bubble3D val="0"/>
            <c:spPr>
              <a:solidFill>
                <a:srgbClr val="5E213B"/>
              </a:solidFill>
            </c:spPr>
            <c:extLst>
              <c:ext xmlns:c16="http://schemas.microsoft.com/office/drawing/2014/chart" uri="{C3380CC4-5D6E-409C-BE32-E72D297353CC}">
                <c16:uniqueId val="{00000001-3BC9-47BB-A87E-81DE5FBC5E94}"/>
              </c:ext>
            </c:extLst>
          </c:dPt>
          <c:cat>
            <c:strRef>
              <c:f>Sheet1!$A$2:$A$3</c:f>
              <c:strCache>
                <c:ptCount val="2"/>
                <c:pt idx="0">
                  <c:v>Mastectomy</c:v>
                </c:pt>
                <c:pt idx="1">
                  <c:v>Lumpectomy</c:v>
                </c:pt>
              </c:strCache>
            </c:strRef>
          </c:cat>
          <c:val>
            <c:numRef>
              <c:f>Sheet1!$B$2:$B$3</c:f>
              <c:numCache>
                <c:formatCode>General</c:formatCode>
                <c:ptCount val="2"/>
                <c:pt idx="0">
                  <c:v>14</c:v>
                </c:pt>
                <c:pt idx="1">
                  <c:v>9</c:v>
                </c:pt>
              </c:numCache>
            </c:numRef>
          </c:val>
          <c:extLst>
            <c:ext xmlns:c16="http://schemas.microsoft.com/office/drawing/2014/chart" uri="{C3380CC4-5D6E-409C-BE32-E72D297353CC}">
              <c16:uniqueId val="{00000002-3BC9-47BB-A87E-81DE5FBC5E94}"/>
            </c:ext>
          </c:extLst>
        </c:ser>
        <c:dLbls>
          <c:showLegendKey val="0"/>
          <c:showVal val="0"/>
          <c:showCatName val="0"/>
          <c:showSerName val="0"/>
          <c:showPercent val="0"/>
          <c:showBubbleSize val="0"/>
          <c:showLeaderLines val="1"/>
        </c:dLbls>
        <c:firstSliceAng val="0"/>
      </c:pieChart>
    </c:plotArea>
    <c:legend>
      <c:legendPos val="r"/>
      <c:overlay val="0"/>
      <c:txPr>
        <a:bodyPr/>
        <a:lstStyle/>
        <a:p>
          <a:pPr>
            <a:defRPr sz="2400">
              <a:solidFill>
                <a:srgbClr val="FFFFFF"/>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Chemo vs. No Chemo</c:v>
                </c:pt>
              </c:strCache>
            </c:strRef>
          </c:tx>
          <c:spPr>
            <a:solidFill>
              <a:srgbClr val="5E213B"/>
            </a:solidFill>
          </c:spPr>
          <c:dPt>
            <c:idx val="1"/>
            <c:bubble3D val="0"/>
            <c:spPr>
              <a:solidFill>
                <a:schemeClr val="bg1">
                  <a:lumMod val="65000"/>
                </a:schemeClr>
              </a:solidFill>
            </c:spPr>
            <c:extLst>
              <c:ext xmlns:c16="http://schemas.microsoft.com/office/drawing/2014/chart" uri="{C3380CC4-5D6E-409C-BE32-E72D297353CC}">
                <c16:uniqueId val="{00000001-F19E-43B0-9DF0-D1FDF0930BC9}"/>
              </c:ext>
            </c:extLst>
          </c:dPt>
          <c:dPt>
            <c:idx val="2"/>
            <c:bubble3D val="0"/>
            <c:spPr>
              <a:solidFill>
                <a:srgbClr val="FF40FF"/>
              </a:solidFill>
            </c:spPr>
            <c:extLst>
              <c:ext xmlns:c16="http://schemas.microsoft.com/office/drawing/2014/chart" uri="{C3380CC4-5D6E-409C-BE32-E72D297353CC}">
                <c16:uniqueId val="{00000003-F19E-43B0-9DF0-D1FDF0930BC9}"/>
              </c:ext>
            </c:extLst>
          </c:dPt>
          <c:dLbls>
            <c:dLbl>
              <c:idx val="0"/>
              <c:layout>
                <c:manualLayout>
                  <c:x val="-0.16068380945135499"/>
                  <c:y val="-2.2080052493438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F19E-43B0-9DF0-D1FDF0930BC9}"/>
                </c:ext>
              </c:extLst>
            </c:dLbl>
            <c:dLbl>
              <c:idx val="1"/>
              <c:layout>
                <c:manualLayout>
                  <c:x val="0.16913816932303699"/>
                  <c:y val="3.426816765091859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19E-43B0-9DF0-D1FDF0930BC9}"/>
                </c:ext>
              </c:extLst>
            </c:dLbl>
            <c:spPr>
              <a:noFill/>
              <a:ln>
                <a:noFill/>
              </a:ln>
              <a:effectLst/>
            </c:spPr>
            <c:txPr>
              <a:bodyPr/>
              <a:lstStyle/>
              <a:p>
                <a:pPr>
                  <a:defRPr sz="3000">
                    <a:solidFill>
                      <a:srgbClr val="FFFFFF"/>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Sheet1!$A$2:$A$4</c:f>
              <c:strCache>
                <c:ptCount val="3"/>
                <c:pt idx="0">
                  <c:v>Chemo</c:v>
                </c:pt>
                <c:pt idx="1">
                  <c:v>No Chemo</c:v>
                </c:pt>
                <c:pt idx="2">
                  <c:v>Missing</c:v>
                </c:pt>
              </c:strCache>
            </c:strRef>
          </c:cat>
          <c:val>
            <c:numRef>
              <c:f>Sheet1!$B$2:$B$4</c:f>
              <c:numCache>
                <c:formatCode>General</c:formatCode>
                <c:ptCount val="3"/>
                <c:pt idx="0">
                  <c:v>12</c:v>
                </c:pt>
                <c:pt idx="1">
                  <c:v>10</c:v>
                </c:pt>
                <c:pt idx="2">
                  <c:v>1</c:v>
                </c:pt>
              </c:numCache>
            </c:numRef>
          </c:val>
          <c:extLst>
            <c:ext xmlns:c16="http://schemas.microsoft.com/office/drawing/2014/chart" uri="{C3380CC4-5D6E-409C-BE32-E72D297353CC}">
              <c16:uniqueId val="{00000005-F19E-43B0-9DF0-D1FDF0930BC9}"/>
            </c:ext>
          </c:extLst>
        </c:ser>
        <c:dLbls>
          <c:showLegendKey val="0"/>
          <c:showVal val="0"/>
          <c:showCatName val="0"/>
          <c:showSerName val="0"/>
          <c:showPercent val="1"/>
          <c:showBubbleSize val="0"/>
          <c:showLeaderLines val="1"/>
        </c:dLbls>
        <c:firstSliceAng val="0"/>
      </c:pieChart>
    </c:plotArea>
    <c:legend>
      <c:legendPos val="r"/>
      <c:overlay val="0"/>
      <c:txPr>
        <a:bodyPr/>
        <a:lstStyle/>
        <a:p>
          <a:pPr>
            <a:defRPr sz="2400">
              <a:solidFill>
                <a:srgbClr val="FFFFFF"/>
              </a:solidFill>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Sheet1!$B$1</c:f>
              <c:strCache>
                <c:ptCount val="1"/>
                <c:pt idx="0">
                  <c:v>Chemo-Induced Peripheral Neuropathy </c:v>
                </c:pt>
              </c:strCache>
            </c:strRef>
          </c:tx>
          <c:spPr>
            <a:solidFill>
              <a:srgbClr val="FFFFFF"/>
            </a:solidFill>
            <a:ln w="38088">
              <a:solidFill>
                <a:schemeClr val="bg1"/>
              </a:solidFill>
            </a:ln>
          </c:spPr>
          <c:dPt>
            <c:idx val="0"/>
            <c:bubble3D val="0"/>
            <c:spPr>
              <a:solidFill>
                <a:srgbClr val="5E213B"/>
              </a:solidFill>
              <a:ln w="25392">
                <a:noFill/>
              </a:ln>
            </c:spPr>
            <c:extLst>
              <c:ext xmlns:c16="http://schemas.microsoft.com/office/drawing/2014/chart" uri="{C3380CC4-5D6E-409C-BE32-E72D297353CC}">
                <c16:uniqueId val="{00000001-B386-4826-B5B7-70057321E4B3}"/>
              </c:ext>
            </c:extLst>
          </c:dPt>
          <c:dPt>
            <c:idx val="1"/>
            <c:bubble3D val="0"/>
            <c:spPr>
              <a:solidFill>
                <a:schemeClr val="bg1">
                  <a:lumMod val="65000"/>
                </a:schemeClr>
              </a:solidFill>
              <a:ln w="25392">
                <a:noFill/>
              </a:ln>
            </c:spPr>
            <c:extLst>
              <c:ext xmlns:c16="http://schemas.microsoft.com/office/drawing/2014/chart" uri="{C3380CC4-5D6E-409C-BE32-E72D297353CC}">
                <c16:uniqueId val="{00000003-B386-4826-B5B7-70057321E4B3}"/>
              </c:ext>
            </c:extLst>
          </c:dPt>
          <c:dPt>
            <c:idx val="2"/>
            <c:bubble3D val="0"/>
            <c:spPr>
              <a:solidFill>
                <a:srgbClr val="FF40FF"/>
              </a:solidFill>
              <a:ln w="38088">
                <a:noFill/>
              </a:ln>
            </c:spPr>
            <c:extLst>
              <c:ext xmlns:c16="http://schemas.microsoft.com/office/drawing/2014/chart" uri="{C3380CC4-5D6E-409C-BE32-E72D297353CC}">
                <c16:uniqueId val="{00000005-B386-4826-B5B7-70057321E4B3}"/>
              </c:ext>
            </c:extLst>
          </c:dPt>
          <c:dLbls>
            <c:dLbl>
              <c:idx val="1"/>
              <c:layout>
                <c:manualLayout>
                  <c:x val="0.13195810668593999"/>
                  <c:y val="-0.2613508858267720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386-4826-B5B7-70057321E4B3}"/>
                </c:ext>
              </c:extLst>
            </c:dLbl>
            <c:spPr>
              <a:noFill/>
              <a:ln>
                <a:noFill/>
              </a:ln>
              <a:effectLst/>
            </c:spPr>
            <c:txPr>
              <a:bodyPr/>
              <a:lstStyle/>
              <a:p>
                <a:pPr>
                  <a:defRPr sz="3000"/>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Sheet1!$A$2:$A$4</c:f>
              <c:strCache>
                <c:ptCount val="3"/>
                <c:pt idx="0">
                  <c:v>Yes</c:v>
                </c:pt>
                <c:pt idx="1">
                  <c:v>No</c:v>
                </c:pt>
                <c:pt idx="2">
                  <c:v>Missing</c:v>
                </c:pt>
              </c:strCache>
            </c:strRef>
          </c:cat>
          <c:val>
            <c:numRef>
              <c:f>Sheet1!$B$2:$B$4</c:f>
              <c:numCache>
                <c:formatCode>General</c:formatCode>
                <c:ptCount val="3"/>
                <c:pt idx="0">
                  <c:v>6</c:v>
                </c:pt>
                <c:pt idx="1">
                  <c:v>15</c:v>
                </c:pt>
                <c:pt idx="2">
                  <c:v>2</c:v>
                </c:pt>
              </c:numCache>
            </c:numRef>
          </c:val>
          <c:extLst>
            <c:ext xmlns:c16="http://schemas.microsoft.com/office/drawing/2014/chart" uri="{C3380CC4-5D6E-409C-BE32-E72D297353CC}">
              <c16:uniqueId val="{00000006-B386-4826-B5B7-70057321E4B3}"/>
            </c:ext>
          </c:extLst>
        </c:ser>
        <c:dLbls>
          <c:showLegendKey val="0"/>
          <c:showVal val="0"/>
          <c:showCatName val="0"/>
          <c:showSerName val="0"/>
          <c:showPercent val="1"/>
          <c:showBubbleSize val="0"/>
          <c:showLeaderLines val="1"/>
        </c:dLbls>
        <c:firstSliceAng val="0"/>
      </c:pieChart>
      <c:spPr>
        <a:noFill/>
        <a:ln w="25392">
          <a:noFill/>
        </a:ln>
      </c:spPr>
    </c:plotArea>
    <c:legend>
      <c:legendPos val="r"/>
      <c:layout>
        <c:manualLayout>
          <c:xMode val="edge"/>
          <c:yMode val="edge"/>
          <c:x val="0.71345416967806496"/>
          <c:y val="0.37687500000000002"/>
          <c:w val="0.27366338265687801"/>
          <c:h val="0.23999979494750701"/>
        </c:manualLayout>
      </c:layout>
      <c:overlay val="0"/>
      <c:txPr>
        <a:bodyPr/>
        <a:lstStyle/>
        <a:p>
          <a:pPr>
            <a:defRPr sz="3000"/>
          </a:pPr>
          <a:endParaRPr lang="en-US"/>
        </a:p>
      </c:txPr>
    </c:legend>
    <c:plotVisOnly val="1"/>
    <c:dispBlanksAs val="gap"/>
    <c:showDLblsOverMax val="0"/>
  </c:chart>
  <c:spPr>
    <a:noFill/>
    <a:ln w="38088">
      <a:noFill/>
    </a:ln>
    <a:effectLst/>
  </c:spPr>
  <c:txPr>
    <a:bodyPr/>
    <a:lstStyle/>
    <a:p>
      <a:pPr>
        <a:defRPr baseline="0">
          <a:solidFill>
            <a:schemeClr val="bg1"/>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 51 years old</c:v>
                </c:pt>
              </c:strCache>
            </c:strRef>
          </c:tx>
          <c:invertIfNegative val="0"/>
          <c:cat>
            <c:strRef>
              <c:f>Sheet1!$A$2:$A$14</c:f>
              <c:strCache>
                <c:ptCount val="13"/>
                <c:pt idx="0">
                  <c:v>Age</c:v>
                </c:pt>
                <c:pt idx="1">
                  <c:v>BMI</c:v>
                </c:pt>
                <c:pt idx="2">
                  <c:v>Time since Dx</c:v>
                </c:pt>
                <c:pt idx="3">
                  <c:v>DASH Score</c:v>
                </c:pt>
                <c:pt idx="4">
                  <c:v>FACT-B Scores</c:v>
                </c:pt>
                <c:pt idx="5">
                  <c:v>PSS Scores</c:v>
                </c:pt>
                <c:pt idx="6">
                  <c:v>FPA Scores</c:v>
                </c:pt>
                <c:pt idx="7">
                  <c:v>ROM Flex D side</c:v>
                </c:pt>
                <c:pt idx="8">
                  <c:v>ROM Flex ND side</c:v>
                </c:pt>
                <c:pt idx="9">
                  <c:v>ROM IR D side</c:v>
                </c:pt>
                <c:pt idx="10">
                  <c:v>ROM IR ND side</c:v>
                </c:pt>
                <c:pt idx="11">
                  <c:v>ROM ER D side</c:v>
                </c:pt>
                <c:pt idx="12">
                  <c:v>ROM ER  ND side</c:v>
                </c:pt>
              </c:strCache>
            </c:strRef>
          </c:cat>
          <c:val>
            <c:numRef>
              <c:f>Sheet1!$B$2:$B$14</c:f>
              <c:numCache>
                <c:formatCode>General</c:formatCode>
                <c:ptCount val="13"/>
                <c:pt idx="0">
                  <c:v>44.18</c:v>
                </c:pt>
                <c:pt idx="1">
                  <c:v>29.83</c:v>
                </c:pt>
                <c:pt idx="2">
                  <c:v>31.91</c:v>
                </c:pt>
                <c:pt idx="3">
                  <c:v>13.92</c:v>
                </c:pt>
                <c:pt idx="4">
                  <c:v>107.75</c:v>
                </c:pt>
                <c:pt idx="5">
                  <c:v>15.2</c:v>
                </c:pt>
                <c:pt idx="6">
                  <c:v>48.97</c:v>
                </c:pt>
                <c:pt idx="7">
                  <c:v>157.44999999999999</c:v>
                </c:pt>
                <c:pt idx="8">
                  <c:v>152.27000000000001</c:v>
                </c:pt>
                <c:pt idx="9">
                  <c:v>71.319999999999993</c:v>
                </c:pt>
                <c:pt idx="10">
                  <c:v>71.77</c:v>
                </c:pt>
                <c:pt idx="11">
                  <c:v>99.14</c:v>
                </c:pt>
                <c:pt idx="12">
                  <c:v>87.73</c:v>
                </c:pt>
              </c:numCache>
            </c:numRef>
          </c:val>
          <c:extLst>
            <c:ext xmlns:c16="http://schemas.microsoft.com/office/drawing/2014/chart" uri="{C3380CC4-5D6E-409C-BE32-E72D297353CC}">
              <c16:uniqueId val="{00000000-35E7-450A-813F-9004A19B75AB}"/>
            </c:ext>
          </c:extLst>
        </c:ser>
        <c:ser>
          <c:idx val="1"/>
          <c:order val="1"/>
          <c:tx>
            <c:strRef>
              <c:f>Sheet1!$C$1</c:f>
              <c:strCache>
                <c:ptCount val="1"/>
                <c:pt idx="0">
                  <c:v>&gt; 51 years old </c:v>
                </c:pt>
              </c:strCache>
            </c:strRef>
          </c:tx>
          <c:invertIfNegative val="0"/>
          <c:cat>
            <c:strRef>
              <c:f>Sheet1!$A$2:$A$14</c:f>
              <c:strCache>
                <c:ptCount val="13"/>
                <c:pt idx="0">
                  <c:v>Age</c:v>
                </c:pt>
                <c:pt idx="1">
                  <c:v>BMI</c:v>
                </c:pt>
                <c:pt idx="2">
                  <c:v>Time since Dx</c:v>
                </c:pt>
                <c:pt idx="3">
                  <c:v>DASH Score</c:v>
                </c:pt>
                <c:pt idx="4">
                  <c:v>FACT-B Scores</c:v>
                </c:pt>
                <c:pt idx="5">
                  <c:v>PSS Scores</c:v>
                </c:pt>
                <c:pt idx="6">
                  <c:v>FPA Scores</c:v>
                </c:pt>
                <c:pt idx="7">
                  <c:v>ROM Flex D side</c:v>
                </c:pt>
                <c:pt idx="8">
                  <c:v>ROM Flex ND side</c:v>
                </c:pt>
                <c:pt idx="9">
                  <c:v>ROM IR D side</c:v>
                </c:pt>
                <c:pt idx="10">
                  <c:v>ROM IR ND side</c:v>
                </c:pt>
                <c:pt idx="11">
                  <c:v>ROM ER D side</c:v>
                </c:pt>
                <c:pt idx="12">
                  <c:v>ROM ER  ND side</c:v>
                </c:pt>
              </c:strCache>
            </c:strRef>
          </c:cat>
          <c:val>
            <c:numRef>
              <c:f>Sheet1!$C$2:$C$14</c:f>
              <c:numCache>
                <c:formatCode>General</c:formatCode>
                <c:ptCount val="13"/>
                <c:pt idx="0">
                  <c:v>60.78</c:v>
                </c:pt>
                <c:pt idx="1">
                  <c:v>27.13</c:v>
                </c:pt>
                <c:pt idx="2">
                  <c:v>26.33</c:v>
                </c:pt>
                <c:pt idx="3">
                  <c:v>18.39</c:v>
                </c:pt>
                <c:pt idx="4">
                  <c:v>111.15</c:v>
                </c:pt>
                <c:pt idx="5">
                  <c:v>16.670000000000009</c:v>
                </c:pt>
                <c:pt idx="6">
                  <c:v>53.59</c:v>
                </c:pt>
                <c:pt idx="7">
                  <c:v>148.6</c:v>
                </c:pt>
                <c:pt idx="8">
                  <c:v>148.9</c:v>
                </c:pt>
                <c:pt idx="9">
                  <c:v>65.2</c:v>
                </c:pt>
                <c:pt idx="10">
                  <c:v>68.95</c:v>
                </c:pt>
                <c:pt idx="11">
                  <c:v>83.8</c:v>
                </c:pt>
                <c:pt idx="12">
                  <c:v>85.2</c:v>
                </c:pt>
              </c:numCache>
            </c:numRef>
          </c:val>
          <c:extLst>
            <c:ext xmlns:c16="http://schemas.microsoft.com/office/drawing/2014/chart" uri="{C3380CC4-5D6E-409C-BE32-E72D297353CC}">
              <c16:uniqueId val="{00000001-35E7-450A-813F-9004A19B75AB}"/>
            </c:ext>
          </c:extLst>
        </c:ser>
        <c:dLbls>
          <c:showLegendKey val="0"/>
          <c:showVal val="0"/>
          <c:showCatName val="0"/>
          <c:showSerName val="0"/>
          <c:showPercent val="0"/>
          <c:showBubbleSize val="0"/>
        </c:dLbls>
        <c:gapWidth val="150"/>
        <c:axId val="353149152"/>
        <c:axId val="353149544"/>
      </c:barChart>
      <c:catAx>
        <c:axId val="353149152"/>
        <c:scaling>
          <c:orientation val="minMax"/>
        </c:scaling>
        <c:delete val="0"/>
        <c:axPos val="b"/>
        <c:numFmt formatCode="General" sourceLinked="0"/>
        <c:majorTickMark val="out"/>
        <c:minorTickMark val="none"/>
        <c:tickLblPos val="nextTo"/>
        <c:crossAx val="353149544"/>
        <c:crosses val="autoZero"/>
        <c:auto val="1"/>
        <c:lblAlgn val="ctr"/>
        <c:lblOffset val="100"/>
        <c:noMultiLvlLbl val="0"/>
      </c:catAx>
      <c:valAx>
        <c:axId val="353149544"/>
        <c:scaling>
          <c:orientation val="minMax"/>
        </c:scaling>
        <c:delete val="0"/>
        <c:axPos val="l"/>
        <c:majorGridlines/>
        <c:numFmt formatCode="General" sourceLinked="1"/>
        <c:majorTickMark val="out"/>
        <c:minorTickMark val="none"/>
        <c:tickLblPos val="nextTo"/>
        <c:crossAx val="353149152"/>
        <c:crosses val="autoZero"/>
        <c:crossBetween val="between"/>
      </c:valAx>
    </c:plotArea>
    <c:legend>
      <c:legendPos val="r"/>
      <c:overlay val="0"/>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 51 years old</c:v>
                </c:pt>
              </c:strCache>
            </c:strRef>
          </c:tx>
          <c:invertIfNegative val="0"/>
          <c:cat>
            <c:strRef>
              <c:f>Sheet1!$A$2:$A$8</c:f>
              <c:strCache>
                <c:ptCount val="7"/>
                <c:pt idx="0">
                  <c:v>Cancer on D side</c:v>
                </c:pt>
                <c:pt idx="1">
                  <c:v>Cancer on ND side</c:v>
                </c:pt>
                <c:pt idx="2">
                  <c:v>Working</c:v>
                </c:pt>
                <c:pt idx="3">
                  <c:v>Not working </c:v>
                </c:pt>
                <c:pt idx="4">
                  <c:v>BC Type: DCIS</c:v>
                </c:pt>
                <c:pt idx="5">
                  <c:v>BC Type: IDC</c:v>
                </c:pt>
                <c:pt idx="6">
                  <c:v>BC Type: ILC</c:v>
                </c:pt>
              </c:strCache>
            </c:strRef>
          </c:cat>
          <c:val>
            <c:numRef>
              <c:f>Sheet1!$B$2:$B$8</c:f>
              <c:numCache>
                <c:formatCode>General</c:formatCode>
                <c:ptCount val="7"/>
                <c:pt idx="0">
                  <c:v>4</c:v>
                </c:pt>
                <c:pt idx="1">
                  <c:v>7</c:v>
                </c:pt>
                <c:pt idx="2">
                  <c:v>10</c:v>
                </c:pt>
                <c:pt idx="3">
                  <c:v>1</c:v>
                </c:pt>
                <c:pt idx="4">
                  <c:v>2</c:v>
                </c:pt>
                <c:pt idx="5">
                  <c:v>6</c:v>
                </c:pt>
                <c:pt idx="6">
                  <c:v>1</c:v>
                </c:pt>
              </c:numCache>
            </c:numRef>
          </c:val>
          <c:extLst>
            <c:ext xmlns:c16="http://schemas.microsoft.com/office/drawing/2014/chart" uri="{C3380CC4-5D6E-409C-BE32-E72D297353CC}">
              <c16:uniqueId val="{00000000-D559-4851-9C75-81D4294B853E}"/>
            </c:ext>
          </c:extLst>
        </c:ser>
        <c:ser>
          <c:idx val="1"/>
          <c:order val="1"/>
          <c:tx>
            <c:strRef>
              <c:f>Sheet1!$C$1</c:f>
              <c:strCache>
                <c:ptCount val="1"/>
                <c:pt idx="0">
                  <c:v>&gt; 51 years old</c:v>
                </c:pt>
              </c:strCache>
            </c:strRef>
          </c:tx>
          <c:invertIfNegative val="0"/>
          <c:cat>
            <c:strRef>
              <c:f>Sheet1!$A$2:$A$8</c:f>
              <c:strCache>
                <c:ptCount val="7"/>
                <c:pt idx="0">
                  <c:v>Cancer on D side</c:v>
                </c:pt>
                <c:pt idx="1">
                  <c:v>Cancer on ND side</c:v>
                </c:pt>
                <c:pt idx="2">
                  <c:v>Working</c:v>
                </c:pt>
                <c:pt idx="3">
                  <c:v>Not working </c:v>
                </c:pt>
                <c:pt idx="4">
                  <c:v>BC Type: DCIS</c:v>
                </c:pt>
                <c:pt idx="5">
                  <c:v>BC Type: IDC</c:v>
                </c:pt>
                <c:pt idx="6">
                  <c:v>BC Type: ILC</c:v>
                </c:pt>
              </c:strCache>
            </c:strRef>
          </c:cat>
          <c:val>
            <c:numRef>
              <c:f>Sheet1!$C$2:$C$8</c:f>
              <c:numCache>
                <c:formatCode>General</c:formatCode>
                <c:ptCount val="7"/>
                <c:pt idx="0">
                  <c:v>6</c:v>
                </c:pt>
                <c:pt idx="1">
                  <c:v>5</c:v>
                </c:pt>
                <c:pt idx="2">
                  <c:v>5</c:v>
                </c:pt>
                <c:pt idx="3">
                  <c:v>6</c:v>
                </c:pt>
                <c:pt idx="4">
                  <c:v>2</c:v>
                </c:pt>
                <c:pt idx="5">
                  <c:v>4</c:v>
                </c:pt>
                <c:pt idx="6">
                  <c:v>2</c:v>
                </c:pt>
              </c:numCache>
            </c:numRef>
          </c:val>
          <c:extLst>
            <c:ext xmlns:c16="http://schemas.microsoft.com/office/drawing/2014/chart" uri="{C3380CC4-5D6E-409C-BE32-E72D297353CC}">
              <c16:uniqueId val="{00000001-D559-4851-9C75-81D4294B853E}"/>
            </c:ext>
          </c:extLst>
        </c:ser>
        <c:dLbls>
          <c:showLegendKey val="0"/>
          <c:showVal val="0"/>
          <c:showCatName val="0"/>
          <c:showSerName val="0"/>
          <c:showPercent val="0"/>
          <c:showBubbleSize val="0"/>
        </c:dLbls>
        <c:gapWidth val="150"/>
        <c:axId val="353150328"/>
        <c:axId val="353150720"/>
      </c:barChart>
      <c:catAx>
        <c:axId val="353150328"/>
        <c:scaling>
          <c:orientation val="minMax"/>
        </c:scaling>
        <c:delete val="0"/>
        <c:axPos val="b"/>
        <c:numFmt formatCode="General" sourceLinked="0"/>
        <c:majorTickMark val="out"/>
        <c:minorTickMark val="none"/>
        <c:tickLblPos val="nextTo"/>
        <c:crossAx val="353150720"/>
        <c:crosses val="autoZero"/>
        <c:auto val="1"/>
        <c:lblAlgn val="ctr"/>
        <c:lblOffset val="100"/>
        <c:noMultiLvlLbl val="0"/>
      </c:catAx>
      <c:valAx>
        <c:axId val="353150720"/>
        <c:scaling>
          <c:orientation val="minMax"/>
        </c:scaling>
        <c:delete val="0"/>
        <c:axPos val="l"/>
        <c:majorGridlines/>
        <c:numFmt formatCode="General" sourceLinked="1"/>
        <c:majorTickMark val="out"/>
        <c:minorTickMark val="none"/>
        <c:tickLblPos val="nextTo"/>
        <c:crossAx val="353150328"/>
        <c:crosses val="autoZero"/>
        <c:crossBetween val="between"/>
      </c:valAx>
    </c:plotArea>
    <c:legend>
      <c:legendPos val="r"/>
      <c:overlay val="0"/>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 51 yrs. </c:v>
                </c:pt>
              </c:strCache>
            </c:strRef>
          </c:tx>
          <c:invertIfNegative val="0"/>
          <c:cat>
            <c:strRef>
              <c:f>Sheet1!$A$2:$A$13</c:f>
              <c:strCache>
                <c:ptCount val="12"/>
                <c:pt idx="0">
                  <c:v>Stage 0</c:v>
                </c:pt>
                <c:pt idx="1">
                  <c:v>Stage I</c:v>
                </c:pt>
                <c:pt idx="2">
                  <c:v>Stage II</c:v>
                </c:pt>
                <c:pt idx="3">
                  <c:v>Stage III</c:v>
                </c:pt>
                <c:pt idx="4">
                  <c:v>Lumpectomy</c:v>
                </c:pt>
                <c:pt idx="5">
                  <c:v>Mastectomy</c:v>
                </c:pt>
                <c:pt idx="6">
                  <c:v>SLND</c:v>
                </c:pt>
                <c:pt idx="7">
                  <c:v>ALND</c:v>
                </c:pt>
                <c:pt idx="8">
                  <c:v>Radiation</c:v>
                </c:pt>
                <c:pt idx="9">
                  <c:v>No Radiation</c:v>
                </c:pt>
                <c:pt idx="10">
                  <c:v>CIPN</c:v>
                </c:pt>
                <c:pt idx="11">
                  <c:v>No CIPN</c:v>
                </c:pt>
              </c:strCache>
            </c:strRef>
          </c:cat>
          <c:val>
            <c:numRef>
              <c:f>Sheet1!$B$2:$B$13</c:f>
              <c:numCache>
                <c:formatCode>General</c:formatCode>
                <c:ptCount val="12"/>
                <c:pt idx="0">
                  <c:v>1</c:v>
                </c:pt>
                <c:pt idx="1">
                  <c:v>1</c:v>
                </c:pt>
                <c:pt idx="2">
                  <c:v>5</c:v>
                </c:pt>
                <c:pt idx="3">
                  <c:v>4</c:v>
                </c:pt>
                <c:pt idx="4">
                  <c:v>2</c:v>
                </c:pt>
                <c:pt idx="5">
                  <c:v>9</c:v>
                </c:pt>
                <c:pt idx="6">
                  <c:v>5</c:v>
                </c:pt>
                <c:pt idx="7">
                  <c:v>6</c:v>
                </c:pt>
                <c:pt idx="8">
                  <c:v>5</c:v>
                </c:pt>
                <c:pt idx="9">
                  <c:v>3</c:v>
                </c:pt>
                <c:pt idx="10">
                  <c:v>5</c:v>
                </c:pt>
                <c:pt idx="11">
                  <c:v>5</c:v>
                </c:pt>
              </c:numCache>
            </c:numRef>
          </c:val>
          <c:extLst>
            <c:ext xmlns:c16="http://schemas.microsoft.com/office/drawing/2014/chart" uri="{C3380CC4-5D6E-409C-BE32-E72D297353CC}">
              <c16:uniqueId val="{00000000-A093-4E6F-86B1-BA007B2E9FA8}"/>
            </c:ext>
          </c:extLst>
        </c:ser>
        <c:ser>
          <c:idx val="1"/>
          <c:order val="1"/>
          <c:tx>
            <c:strRef>
              <c:f>Sheet1!$C$1</c:f>
              <c:strCache>
                <c:ptCount val="1"/>
                <c:pt idx="0">
                  <c:v>&gt; 51 yrs. </c:v>
                </c:pt>
              </c:strCache>
            </c:strRef>
          </c:tx>
          <c:invertIfNegative val="0"/>
          <c:cat>
            <c:strRef>
              <c:f>Sheet1!$A$2:$A$13</c:f>
              <c:strCache>
                <c:ptCount val="12"/>
                <c:pt idx="0">
                  <c:v>Stage 0</c:v>
                </c:pt>
                <c:pt idx="1">
                  <c:v>Stage I</c:v>
                </c:pt>
                <c:pt idx="2">
                  <c:v>Stage II</c:v>
                </c:pt>
                <c:pt idx="3">
                  <c:v>Stage III</c:v>
                </c:pt>
                <c:pt idx="4">
                  <c:v>Lumpectomy</c:v>
                </c:pt>
                <c:pt idx="5">
                  <c:v>Mastectomy</c:v>
                </c:pt>
                <c:pt idx="6">
                  <c:v>SLND</c:v>
                </c:pt>
                <c:pt idx="7">
                  <c:v>ALND</c:v>
                </c:pt>
                <c:pt idx="8">
                  <c:v>Radiation</c:v>
                </c:pt>
                <c:pt idx="9">
                  <c:v>No Radiation</c:v>
                </c:pt>
                <c:pt idx="10">
                  <c:v>CIPN</c:v>
                </c:pt>
                <c:pt idx="11">
                  <c:v>No CIPN</c:v>
                </c:pt>
              </c:strCache>
            </c:strRef>
          </c:cat>
          <c:val>
            <c:numRef>
              <c:f>Sheet1!$C$2:$C$13</c:f>
              <c:numCache>
                <c:formatCode>General</c:formatCode>
                <c:ptCount val="12"/>
                <c:pt idx="0">
                  <c:v>0</c:v>
                </c:pt>
                <c:pt idx="1">
                  <c:v>5</c:v>
                </c:pt>
                <c:pt idx="2">
                  <c:v>3</c:v>
                </c:pt>
                <c:pt idx="3">
                  <c:v>1</c:v>
                </c:pt>
                <c:pt idx="4">
                  <c:v>6</c:v>
                </c:pt>
                <c:pt idx="5">
                  <c:v>5</c:v>
                </c:pt>
                <c:pt idx="6">
                  <c:v>9</c:v>
                </c:pt>
                <c:pt idx="7">
                  <c:v>2</c:v>
                </c:pt>
                <c:pt idx="8">
                  <c:v>5</c:v>
                </c:pt>
                <c:pt idx="9">
                  <c:v>4</c:v>
                </c:pt>
                <c:pt idx="10">
                  <c:v>1</c:v>
                </c:pt>
                <c:pt idx="11">
                  <c:v>9</c:v>
                </c:pt>
              </c:numCache>
            </c:numRef>
          </c:val>
          <c:extLst>
            <c:ext xmlns:c16="http://schemas.microsoft.com/office/drawing/2014/chart" uri="{C3380CC4-5D6E-409C-BE32-E72D297353CC}">
              <c16:uniqueId val="{00000001-A093-4E6F-86B1-BA007B2E9FA8}"/>
            </c:ext>
          </c:extLst>
        </c:ser>
        <c:dLbls>
          <c:showLegendKey val="0"/>
          <c:showVal val="0"/>
          <c:showCatName val="0"/>
          <c:showSerName val="0"/>
          <c:showPercent val="0"/>
          <c:showBubbleSize val="0"/>
        </c:dLbls>
        <c:gapWidth val="150"/>
        <c:axId val="353826864"/>
        <c:axId val="353827256"/>
      </c:barChart>
      <c:catAx>
        <c:axId val="353826864"/>
        <c:scaling>
          <c:orientation val="minMax"/>
        </c:scaling>
        <c:delete val="0"/>
        <c:axPos val="b"/>
        <c:numFmt formatCode="General" sourceLinked="0"/>
        <c:majorTickMark val="out"/>
        <c:minorTickMark val="none"/>
        <c:tickLblPos val="nextTo"/>
        <c:crossAx val="353827256"/>
        <c:crosses val="autoZero"/>
        <c:auto val="1"/>
        <c:lblAlgn val="ctr"/>
        <c:lblOffset val="100"/>
        <c:noMultiLvlLbl val="0"/>
      </c:catAx>
      <c:valAx>
        <c:axId val="353827256"/>
        <c:scaling>
          <c:orientation val="minMax"/>
        </c:scaling>
        <c:delete val="0"/>
        <c:axPos val="l"/>
        <c:majorGridlines/>
        <c:numFmt formatCode="General" sourceLinked="1"/>
        <c:majorTickMark val="out"/>
        <c:minorTickMark val="none"/>
        <c:tickLblPos val="nextTo"/>
        <c:crossAx val="353826864"/>
        <c:crosses val="autoZero"/>
        <c:crossBetween val="between"/>
      </c:valAx>
    </c:plotArea>
    <c:legend>
      <c:legendPos val="r"/>
      <c:overlay val="0"/>
    </c:legend>
    <c:plotVisOnly val="1"/>
    <c:dispBlanksAs val="gap"/>
    <c:showDLblsOverMax val="0"/>
  </c:chart>
  <c:txPr>
    <a:bodyPr/>
    <a:lstStyle/>
    <a:p>
      <a:pPr>
        <a:defRPr sz="1800">
          <a:solidFill>
            <a:srgbClr val="FFFFFF"/>
          </a:solidFil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Chemo</c:v>
                </c:pt>
              </c:strCache>
            </c:strRef>
          </c:tx>
          <c:invertIfNegative val="0"/>
          <c:cat>
            <c:strRef>
              <c:f>Sheet1!$A$2:$A$14</c:f>
              <c:strCache>
                <c:ptCount val="13"/>
                <c:pt idx="0">
                  <c:v>Age</c:v>
                </c:pt>
                <c:pt idx="1">
                  <c:v>BMI</c:v>
                </c:pt>
                <c:pt idx="2">
                  <c:v>Time since Dx</c:v>
                </c:pt>
                <c:pt idx="3">
                  <c:v>DASH Score</c:v>
                </c:pt>
                <c:pt idx="4">
                  <c:v>FACT-B Scores</c:v>
                </c:pt>
                <c:pt idx="5">
                  <c:v>PSS Scores</c:v>
                </c:pt>
                <c:pt idx="6">
                  <c:v>FPA Scores</c:v>
                </c:pt>
                <c:pt idx="7">
                  <c:v>ROM Flex D side</c:v>
                </c:pt>
                <c:pt idx="8">
                  <c:v>ROM Flex ND side</c:v>
                </c:pt>
                <c:pt idx="9">
                  <c:v>ROM IR D side</c:v>
                </c:pt>
                <c:pt idx="10">
                  <c:v>ROM IR ND side</c:v>
                </c:pt>
                <c:pt idx="11">
                  <c:v>ROM ER D side</c:v>
                </c:pt>
                <c:pt idx="12">
                  <c:v>ROM ER  ND side</c:v>
                </c:pt>
              </c:strCache>
            </c:strRef>
          </c:cat>
          <c:val>
            <c:numRef>
              <c:f>Sheet1!$B$2:$B$14</c:f>
              <c:numCache>
                <c:formatCode>General</c:formatCode>
                <c:ptCount val="13"/>
                <c:pt idx="0">
                  <c:v>48.17</c:v>
                </c:pt>
                <c:pt idx="1">
                  <c:v>29.59</c:v>
                </c:pt>
                <c:pt idx="2">
                  <c:v>29.08</c:v>
                </c:pt>
                <c:pt idx="3">
                  <c:v>12.68</c:v>
                </c:pt>
                <c:pt idx="4">
                  <c:v>93.39</c:v>
                </c:pt>
                <c:pt idx="5">
                  <c:v>14.42</c:v>
                </c:pt>
                <c:pt idx="6">
                  <c:v>46.08</c:v>
                </c:pt>
                <c:pt idx="7">
                  <c:v>154.58000000000001</c:v>
                </c:pt>
                <c:pt idx="8">
                  <c:v>151.04</c:v>
                </c:pt>
                <c:pt idx="9">
                  <c:v>68.83</c:v>
                </c:pt>
                <c:pt idx="10">
                  <c:v>69.58</c:v>
                </c:pt>
                <c:pt idx="11">
                  <c:v>94.21</c:v>
                </c:pt>
                <c:pt idx="12">
                  <c:v>86.75</c:v>
                </c:pt>
              </c:numCache>
            </c:numRef>
          </c:val>
          <c:extLst>
            <c:ext xmlns:c16="http://schemas.microsoft.com/office/drawing/2014/chart" uri="{C3380CC4-5D6E-409C-BE32-E72D297353CC}">
              <c16:uniqueId val="{00000000-28B5-4B6F-9247-7B7AC788BC64}"/>
            </c:ext>
          </c:extLst>
        </c:ser>
        <c:ser>
          <c:idx val="1"/>
          <c:order val="1"/>
          <c:tx>
            <c:strRef>
              <c:f>Sheet1!$C$1</c:f>
              <c:strCache>
                <c:ptCount val="1"/>
                <c:pt idx="0">
                  <c:v>No chemo</c:v>
                </c:pt>
              </c:strCache>
            </c:strRef>
          </c:tx>
          <c:invertIfNegative val="0"/>
          <c:cat>
            <c:strRef>
              <c:f>Sheet1!$A$2:$A$14</c:f>
              <c:strCache>
                <c:ptCount val="13"/>
                <c:pt idx="0">
                  <c:v>Age</c:v>
                </c:pt>
                <c:pt idx="1">
                  <c:v>BMI</c:v>
                </c:pt>
                <c:pt idx="2">
                  <c:v>Time since Dx</c:v>
                </c:pt>
                <c:pt idx="3">
                  <c:v>DASH Score</c:v>
                </c:pt>
                <c:pt idx="4">
                  <c:v>FACT-B Scores</c:v>
                </c:pt>
                <c:pt idx="5">
                  <c:v>PSS Scores</c:v>
                </c:pt>
                <c:pt idx="6">
                  <c:v>FPA Scores</c:v>
                </c:pt>
                <c:pt idx="7">
                  <c:v>ROM Flex D side</c:v>
                </c:pt>
                <c:pt idx="8">
                  <c:v>ROM Flex ND side</c:v>
                </c:pt>
                <c:pt idx="9">
                  <c:v>ROM IR D side</c:v>
                </c:pt>
                <c:pt idx="10">
                  <c:v>ROM IR ND side</c:v>
                </c:pt>
                <c:pt idx="11">
                  <c:v>ROM ER D side</c:v>
                </c:pt>
                <c:pt idx="12">
                  <c:v>ROM ER  ND side</c:v>
                </c:pt>
              </c:strCache>
            </c:strRef>
          </c:cat>
          <c:val>
            <c:numRef>
              <c:f>Sheet1!$C$2:$C$14</c:f>
              <c:numCache>
                <c:formatCode>General</c:formatCode>
                <c:ptCount val="13"/>
                <c:pt idx="0">
                  <c:v>52.36</c:v>
                </c:pt>
                <c:pt idx="1">
                  <c:v>27.15</c:v>
                </c:pt>
                <c:pt idx="2">
                  <c:v>28.91</c:v>
                </c:pt>
                <c:pt idx="3">
                  <c:v>12.19</c:v>
                </c:pt>
                <c:pt idx="4">
                  <c:v>76.91</c:v>
                </c:pt>
                <c:pt idx="5">
                  <c:v>11.73</c:v>
                </c:pt>
                <c:pt idx="6">
                  <c:v>38.1</c:v>
                </c:pt>
                <c:pt idx="7">
                  <c:v>123.91</c:v>
                </c:pt>
                <c:pt idx="8">
                  <c:v>122.82</c:v>
                </c:pt>
                <c:pt idx="9">
                  <c:v>55.5</c:v>
                </c:pt>
                <c:pt idx="10">
                  <c:v>58.55</c:v>
                </c:pt>
                <c:pt idx="11">
                  <c:v>72.55</c:v>
                </c:pt>
                <c:pt idx="12">
                  <c:v>70.55</c:v>
                </c:pt>
              </c:numCache>
            </c:numRef>
          </c:val>
          <c:extLst>
            <c:ext xmlns:c16="http://schemas.microsoft.com/office/drawing/2014/chart" uri="{C3380CC4-5D6E-409C-BE32-E72D297353CC}">
              <c16:uniqueId val="{00000001-28B5-4B6F-9247-7B7AC788BC64}"/>
            </c:ext>
          </c:extLst>
        </c:ser>
        <c:dLbls>
          <c:showLegendKey val="0"/>
          <c:showVal val="0"/>
          <c:showCatName val="0"/>
          <c:showSerName val="0"/>
          <c:showPercent val="0"/>
          <c:showBubbleSize val="0"/>
        </c:dLbls>
        <c:gapWidth val="150"/>
        <c:axId val="353828040"/>
        <c:axId val="353828432"/>
      </c:barChart>
      <c:catAx>
        <c:axId val="353828040"/>
        <c:scaling>
          <c:orientation val="minMax"/>
        </c:scaling>
        <c:delete val="0"/>
        <c:axPos val="b"/>
        <c:numFmt formatCode="General" sourceLinked="0"/>
        <c:majorTickMark val="out"/>
        <c:minorTickMark val="none"/>
        <c:tickLblPos val="nextTo"/>
        <c:crossAx val="353828432"/>
        <c:crosses val="autoZero"/>
        <c:auto val="1"/>
        <c:lblAlgn val="ctr"/>
        <c:lblOffset val="100"/>
        <c:noMultiLvlLbl val="0"/>
      </c:catAx>
      <c:valAx>
        <c:axId val="353828432"/>
        <c:scaling>
          <c:orientation val="minMax"/>
        </c:scaling>
        <c:delete val="0"/>
        <c:axPos val="l"/>
        <c:majorGridlines/>
        <c:numFmt formatCode="General" sourceLinked="1"/>
        <c:majorTickMark val="out"/>
        <c:minorTickMark val="none"/>
        <c:tickLblPos val="nextTo"/>
        <c:crossAx val="353828040"/>
        <c:crosses val="autoZero"/>
        <c:crossBetween val="between"/>
      </c:valAx>
    </c:plotArea>
    <c:legend>
      <c:legendPos val="r"/>
      <c:overlay val="0"/>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4DCC93-5045-4232-91DC-A56862D2B677}" type="datetimeFigureOut">
              <a:rPr lang="en-US"/>
              <a:t>11/10/2016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CD58CA-00EA-40A8-B046-80B3D067BE2B}" type="slidenum">
              <a:rPr lang="en-US"/>
              <a:t>‹#›</a:t>
            </a:fld>
            <a:endParaRPr lang="en-US"/>
          </a:p>
        </p:txBody>
      </p:sp>
    </p:spTree>
    <p:extLst>
      <p:ext uri="{BB962C8B-B14F-4D97-AF65-F5344CB8AC3E}">
        <p14:creationId xmlns:p14="http://schemas.microsoft.com/office/powerpoint/2010/main" val="1363084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CD58CA-00EA-40A8-B046-80B3D067BE2B}" type="slidenum">
              <a:rPr lang="en-US" smtClean="0"/>
              <a:t>1</a:t>
            </a:fld>
            <a:endParaRPr lang="en-US"/>
          </a:p>
        </p:txBody>
      </p:sp>
    </p:spTree>
    <p:extLst>
      <p:ext uri="{BB962C8B-B14F-4D97-AF65-F5344CB8AC3E}">
        <p14:creationId xmlns:p14="http://schemas.microsoft.com/office/powerpoint/2010/main" val="1038699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Strength: Strength measures were taken using a dynamometer attached to a metal stand; each subject had two attempts to provide maximal effort over a period of 5 seconds by pressing into the device.  The peak force was recorded for each trial and averaged.  Arm flexion measurements were taken in standing, while internal/external rotation measurements were taken in supine.</a:t>
            </a:r>
          </a:p>
          <a:p>
            <a:endParaRPr lang="en-US"/>
          </a:p>
          <a:p>
            <a:r>
              <a:rPr lang="en-US" dirty="0"/>
              <a:t>ROM: Flexion measures were taken using a goniometer; each subject had two attempts to reach maximum range of motion; the measurements were then recorded and averaged. Arm flexion measurements were taken in standing, while shoulder internal/external rotation measurements were taken in supine.</a:t>
            </a:r>
          </a:p>
          <a:p>
            <a:endParaRPr lang="en-US"/>
          </a:p>
          <a:p>
            <a:r>
              <a:rPr lang="en-US" dirty="0"/>
              <a:t>Endurance: Arm endurance was measured during weighted arm flexion. Subjects were asked to hold their arm straight out at shoulder level with a weight on the end (using dumbbells/ankle weights which was determined based on body weight), and raise the weight to a height of 10 inches above shoulder level, then return to shoulder level.  A metronome was set to 40 bpm. Subjects were instructed to move their arm between the two points maintaining the beat as long as they could, or until they reached 20 reps, which determined the rate of perceived exertion. The endurance measures were only done once for each arm.</a:t>
            </a:r>
          </a:p>
          <a:p>
            <a:endParaRPr lang="en-US"/>
          </a:p>
          <a:p>
            <a:r>
              <a:rPr lang="en-US" dirty="0"/>
              <a:t>Height and weight: were measured using a meter stick and scale.</a:t>
            </a:r>
          </a:p>
          <a:p>
            <a:endParaRPr lang="en-US"/>
          </a:p>
        </p:txBody>
      </p:sp>
      <p:sp>
        <p:nvSpPr>
          <p:cNvPr id="4" name="Slide Number Placeholder 3"/>
          <p:cNvSpPr>
            <a:spLocks noGrp="1"/>
          </p:cNvSpPr>
          <p:nvPr>
            <p:ph type="sldNum" sz="quarter" idx="10"/>
          </p:nvPr>
        </p:nvSpPr>
        <p:spPr/>
        <p:txBody>
          <a:bodyPr/>
          <a:lstStyle/>
          <a:p>
            <a:fld id="{21CD58CA-00EA-40A8-B046-80B3D067BE2B}" type="slidenum">
              <a:rPr lang="en-US"/>
              <a:t>14</a:t>
            </a:fld>
            <a:endParaRPr lang="en-US"/>
          </a:p>
        </p:txBody>
      </p:sp>
    </p:spTree>
    <p:extLst>
      <p:ext uri="{BB962C8B-B14F-4D97-AF65-F5344CB8AC3E}">
        <p14:creationId xmlns:p14="http://schemas.microsoft.com/office/powerpoint/2010/main" val="3532775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COPM was conducted via Google Hangout by Eastern Kentucky University occupational therapy Master’s students. </a:t>
            </a:r>
          </a:p>
          <a:p>
            <a:endParaRPr lang="en-US"/>
          </a:p>
        </p:txBody>
      </p:sp>
      <p:sp>
        <p:nvSpPr>
          <p:cNvPr id="4" name="Slide Number Placeholder 3"/>
          <p:cNvSpPr>
            <a:spLocks noGrp="1"/>
          </p:cNvSpPr>
          <p:nvPr>
            <p:ph type="sldNum" sz="quarter" idx="10"/>
          </p:nvPr>
        </p:nvSpPr>
        <p:spPr/>
        <p:txBody>
          <a:bodyPr/>
          <a:lstStyle/>
          <a:p>
            <a:fld id="{21CD58CA-00EA-40A8-B046-80B3D067BE2B}" type="slidenum">
              <a:rPr lang="en-US"/>
              <a:t>15</a:t>
            </a:fld>
            <a:endParaRPr lang="en-US"/>
          </a:p>
        </p:txBody>
      </p:sp>
    </p:spTree>
    <p:extLst>
      <p:ext uri="{BB962C8B-B14F-4D97-AF65-F5344CB8AC3E}">
        <p14:creationId xmlns:p14="http://schemas.microsoft.com/office/powerpoint/2010/main" val="2100347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illustrates the different stages of breast cancer.  </a:t>
            </a:r>
            <a:endParaRPr lang="en-US" dirty="0"/>
          </a:p>
          <a:p>
            <a:pPr marL="171450" indent="-171450">
              <a:buFont typeface="Arial" panose="020B0604020202020204" pitchFamily="34" charset="0"/>
              <a:buChar char="•"/>
            </a:pPr>
            <a:r>
              <a:rPr lang="EN-US" dirty="0"/>
              <a:t>In stage 0, abnormal cells are beginning to develop in the lining of the ducts or sections of the breast. The rate of survival for this stage is 100%.  </a:t>
            </a:r>
            <a:endParaRPr lang="en-US" dirty="0"/>
          </a:p>
          <a:p>
            <a:pPr marL="171450" indent="-171450">
              <a:buFont typeface="Arial" panose="020B0604020202020204" pitchFamily="34" charset="0"/>
              <a:buChar char="•"/>
            </a:pPr>
            <a:r>
              <a:rPr lang="EN-US" dirty="0"/>
              <a:t>In stage 1, cancer has moved out of the lining of the ducts into the breast tissue, tumor is less than 1 inch across. The survival rate for stage 1 is 98%. </a:t>
            </a:r>
            <a:endParaRPr lang="en-US" dirty="0"/>
          </a:p>
          <a:p>
            <a:pPr marL="171450" indent="-171450">
              <a:buFont typeface="Arial" panose="020B0604020202020204" pitchFamily="34" charset="0"/>
              <a:buChar char="•"/>
            </a:pPr>
            <a:r>
              <a:rPr lang="EN-US" dirty="0"/>
              <a:t>In stage 2, tumor is less than 2 inches across and has spread to at least one axillary lymph node. The likelihood of survival is 88%. </a:t>
            </a:r>
            <a:endParaRPr lang="en-US" dirty="0"/>
          </a:p>
          <a:p>
            <a:pPr marL="171450" indent="-171450">
              <a:buFont typeface="Arial" panose="020B0604020202020204" pitchFamily="34" charset="0"/>
              <a:buChar char="•"/>
            </a:pPr>
            <a:r>
              <a:rPr lang="EN-US" dirty="0"/>
              <a:t>In stage 3, tumor is larger than 2 inches across with extensive spread to regional lymph nodes. The survival rate for stage 3 is 52%.  </a:t>
            </a:r>
            <a:endParaRPr lang="en-US" dirty="0"/>
          </a:p>
          <a:p>
            <a:pPr marL="171450" indent="-171450">
              <a:buFont typeface="Arial" panose="020B0604020202020204" pitchFamily="34" charset="0"/>
              <a:buChar char="•"/>
            </a:pPr>
            <a:r>
              <a:rPr lang="EN-US" dirty="0"/>
              <a:t>Lastly, in stage 4,  the cancer has spread beyond the breast to other parts of the body. The rate of survival is 16%. </a:t>
            </a:r>
            <a:endParaRPr lang="en-US" dirty="0"/>
          </a:p>
        </p:txBody>
      </p:sp>
      <p:sp>
        <p:nvSpPr>
          <p:cNvPr id="4" name="Slide Number Placeholder 3"/>
          <p:cNvSpPr>
            <a:spLocks noGrp="1"/>
          </p:cNvSpPr>
          <p:nvPr>
            <p:ph type="sldNum" sz="quarter" idx="10"/>
          </p:nvPr>
        </p:nvSpPr>
        <p:spPr/>
        <p:txBody>
          <a:bodyPr/>
          <a:lstStyle/>
          <a:p>
            <a:fld id="{21CD58CA-00EA-40A8-B046-80B3D067BE2B}" type="slidenum">
              <a:rPr lang="en-US"/>
              <a:t>16</a:t>
            </a:fld>
            <a:endParaRPr lang="en-US" dirty="0"/>
          </a:p>
        </p:txBody>
      </p:sp>
    </p:spTree>
    <p:extLst>
      <p:ext uri="{BB962C8B-B14F-4D97-AF65-F5344CB8AC3E}">
        <p14:creationId xmlns:p14="http://schemas.microsoft.com/office/powerpoint/2010/main" val="31802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main types of breast cancer:  </a:t>
            </a:r>
          </a:p>
          <a:p>
            <a:pPr marL="171450" indent="-171450">
              <a:buFont typeface="Arial" panose="020B0604020202020204" pitchFamily="34" charset="0"/>
              <a:buChar char="•"/>
            </a:pPr>
            <a:r>
              <a:rPr lang="en-US" dirty="0"/>
              <a:t>Ductal carcinoma in situ, or DCIS, means that cancer cells have begun to develop in the ducts of the breast. (Stage 0)  </a:t>
            </a:r>
          </a:p>
          <a:p>
            <a:pPr marL="171450" indent="-171450">
              <a:buFont typeface="Arial" panose="020B0604020202020204" pitchFamily="34" charset="0"/>
              <a:buChar char="•"/>
            </a:pPr>
            <a:r>
              <a:rPr lang="en-US" dirty="0"/>
              <a:t>Lobular carcinoma in situ, or </a:t>
            </a:r>
            <a:r>
              <a:rPr lang="en-US" dirty="0" err="1"/>
              <a:t>LCIS</a:t>
            </a:r>
            <a:r>
              <a:rPr lang="en-US" dirty="0"/>
              <a:t>, means that abnormal cells have begun to develop in the milk-producing glands (or lobules)of the breast. (Stage 0)</a:t>
            </a:r>
          </a:p>
          <a:p>
            <a:pPr marL="171450" indent="-171450">
              <a:buFont typeface="Arial" panose="020B0604020202020204" pitchFamily="34" charset="0"/>
              <a:buChar char="•"/>
            </a:pPr>
            <a:r>
              <a:rPr lang="en-US" dirty="0"/>
              <a:t>Invasive ductal carcinoma, or IDC, is cancer that began growing in the duct and has invaded the surrounding breast tissue.  IDC is the most common type of breast cancer.  </a:t>
            </a:r>
          </a:p>
          <a:p>
            <a:pPr marL="171450" indent="-171450">
              <a:buFont typeface="Arial" panose="020B0604020202020204" pitchFamily="34" charset="0"/>
              <a:buChar char="•"/>
            </a:pPr>
            <a:r>
              <a:rPr lang="en-US" dirty="0"/>
              <a:t>Invasive lobular carcinoma, or </a:t>
            </a:r>
            <a:r>
              <a:rPr lang="en-US" dirty="0" err="1"/>
              <a:t>ILC</a:t>
            </a:r>
            <a:r>
              <a:rPr lang="en-US" dirty="0"/>
              <a:t>, is a type of breast cancer that begins in the lobules of the breast and spreads beyond it. About 10-15% of breast cancers diagnosed are invasive lobular carcinoma. </a:t>
            </a:r>
          </a:p>
        </p:txBody>
      </p:sp>
      <p:sp>
        <p:nvSpPr>
          <p:cNvPr id="4" name="Slide Number Placeholder 3"/>
          <p:cNvSpPr>
            <a:spLocks noGrp="1"/>
          </p:cNvSpPr>
          <p:nvPr>
            <p:ph type="sldNum" sz="quarter" idx="10"/>
          </p:nvPr>
        </p:nvSpPr>
        <p:spPr/>
        <p:txBody>
          <a:bodyPr/>
          <a:lstStyle/>
          <a:p>
            <a:fld id="{21CD58CA-00EA-40A8-B046-80B3D067BE2B}" type="slidenum">
              <a:rPr lang="en-US"/>
              <a:t>17</a:t>
            </a:fld>
            <a:endParaRPr lang="en-US"/>
          </a:p>
        </p:txBody>
      </p:sp>
    </p:spTree>
    <p:extLst>
      <p:ext uri="{BB962C8B-B14F-4D97-AF65-F5344CB8AC3E}">
        <p14:creationId xmlns:p14="http://schemas.microsoft.com/office/powerpoint/2010/main" val="224442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sentinel lymph node biopsy is a procedure in which the sentinel lymph node is identified, removed, and examined to determine whether cancer cells are present. </a:t>
            </a:r>
          </a:p>
          <a:p>
            <a:pPr marL="171450" indent="-171450">
              <a:buFont typeface="Arial" panose="020B0604020202020204" pitchFamily="34" charset="0"/>
              <a:buChar char="•"/>
            </a:pPr>
            <a:r>
              <a:rPr lang="en-US" dirty="0"/>
              <a:t>A sentinel lymph node is defined as the first lymph node to which cancer cells are most likely to spread from a primary tumor.  </a:t>
            </a:r>
          </a:p>
          <a:p>
            <a:pPr marL="171450" indent="-171450">
              <a:buFont typeface="Arial" panose="020B0604020202020204" pitchFamily="34" charset="0"/>
              <a:buChar char="•"/>
            </a:pPr>
            <a:r>
              <a:rPr lang="en-US" dirty="0"/>
              <a:t>A negative </a:t>
            </a:r>
            <a:r>
              <a:rPr lang="en-US" dirty="0" err="1"/>
              <a:t>SLNB</a:t>
            </a:r>
            <a:r>
              <a:rPr lang="en-US" dirty="0"/>
              <a:t> result suggests that cancer has not developed the ability to spread to nearby lymph nodes or other organs. A positive </a:t>
            </a:r>
            <a:r>
              <a:rPr lang="en-US" dirty="0" err="1"/>
              <a:t>SLNB</a:t>
            </a:r>
            <a:r>
              <a:rPr lang="en-US" dirty="0"/>
              <a:t> result indicates that cancer is present in the sentinel lymph node and may be present in other nearby lymph nodes or other organs. This information can help determine the stage of cancer (extent of the disease within the body).</a:t>
            </a:r>
          </a:p>
          <a:p>
            <a:pPr marL="171450" indent="-171450">
              <a:buFont typeface="Arial" panose="020B0604020202020204" pitchFamily="34" charset="0"/>
              <a:buChar char="•"/>
            </a:pPr>
            <a:r>
              <a:rPr lang="en-US" dirty="0"/>
              <a:t>Axillary node dissection removes some of the axillary lymph nodes, which are the lymph nodes located in the underarm. Once removed, they are dissected and examined.</a:t>
            </a:r>
          </a:p>
          <a:p>
            <a:pPr marL="171450" indent="-171450">
              <a:buFont typeface="Arial" panose="020B0604020202020204" pitchFamily="34" charset="0"/>
              <a:buChar char="•"/>
            </a:pPr>
            <a:r>
              <a:rPr lang="en-US" dirty="0"/>
              <a:t>Evaluation of the axilla provides information for treatment decisions in patients with invasive breast cancer.</a:t>
            </a:r>
          </a:p>
        </p:txBody>
      </p:sp>
      <p:sp>
        <p:nvSpPr>
          <p:cNvPr id="4" name="Slide Number Placeholder 3"/>
          <p:cNvSpPr>
            <a:spLocks noGrp="1"/>
          </p:cNvSpPr>
          <p:nvPr>
            <p:ph type="sldNum" sz="quarter" idx="10"/>
          </p:nvPr>
        </p:nvSpPr>
        <p:spPr/>
        <p:txBody>
          <a:bodyPr/>
          <a:lstStyle/>
          <a:p>
            <a:fld id="{21CD58CA-00EA-40A8-B046-80B3D067BE2B}" type="slidenum">
              <a:rPr lang="en-US"/>
              <a:t>18</a:t>
            </a:fld>
            <a:endParaRPr lang="en-US"/>
          </a:p>
        </p:txBody>
      </p:sp>
    </p:spTree>
    <p:extLst>
      <p:ext uri="{BB962C8B-B14F-4D97-AF65-F5344CB8AC3E}">
        <p14:creationId xmlns:p14="http://schemas.microsoft.com/office/powerpoint/2010/main" val="3732489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illustrates the various types of breast surgery. The top left shows a lumpectomy which is the removal of abnormal or cancerous tissue. The top right shows a partial mastectomy which is removal of the tumor as well as some tissue around it.  The bottom left shows a total mastectomy which r</a:t>
            </a:r>
            <a:r>
              <a:rPr lang="en-US" sz="1200" b="0" i="0" kern="1200" dirty="0">
                <a:solidFill>
                  <a:schemeClr val="tx1"/>
                </a:solidFill>
                <a:effectLst/>
                <a:latin typeface="+mn-lt"/>
                <a:ea typeface="+mn-ea"/>
                <a:cs typeface="+mn-cs"/>
              </a:rPr>
              <a:t>emoves the breast tissue, nipple, areola and skin but not all the lymph nodes</a:t>
            </a:r>
            <a:r>
              <a:rPr lang="en-US" dirty="0"/>
              <a:t>, the modified radical mastectomy, incudes removal </a:t>
            </a:r>
            <a:r>
              <a:rPr lang="en-US" sz="1200" b="0" i="0" kern="1200" dirty="0">
                <a:solidFill>
                  <a:schemeClr val="tx1"/>
                </a:solidFill>
                <a:effectLst/>
                <a:latin typeface="+mn-lt"/>
                <a:ea typeface="+mn-ea"/>
                <a:cs typeface="+mn-cs"/>
              </a:rPr>
              <a:t>entire breast, including the skin, areola, nipple, and most axillary lymph</a:t>
            </a:r>
            <a:r>
              <a:rPr lang="en-US" sz="1200" b="0" i="0" kern="1200" baseline="0" dirty="0">
                <a:solidFill>
                  <a:schemeClr val="tx1"/>
                </a:solidFill>
                <a:effectLst/>
                <a:latin typeface="+mn-lt"/>
                <a:ea typeface="+mn-ea"/>
                <a:cs typeface="+mn-cs"/>
              </a:rPr>
              <a:t> nodes</a:t>
            </a:r>
            <a:endParaRPr lang="en-US" dirty="0"/>
          </a:p>
        </p:txBody>
      </p:sp>
      <p:sp>
        <p:nvSpPr>
          <p:cNvPr id="4" name="Slide Number Placeholder 3"/>
          <p:cNvSpPr>
            <a:spLocks noGrp="1"/>
          </p:cNvSpPr>
          <p:nvPr>
            <p:ph type="sldNum" sz="quarter" idx="10"/>
          </p:nvPr>
        </p:nvSpPr>
        <p:spPr/>
        <p:txBody>
          <a:bodyPr/>
          <a:lstStyle/>
          <a:p>
            <a:fld id="{21CD58CA-00EA-40A8-B046-80B3D067BE2B}" type="slidenum">
              <a:rPr lang="en-US"/>
              <a:t>19</a:t>
            </a:fld>
            <a:endParaRPr lang="en-US"/>
          </a:p>
        </p:txBody>
      </p:sp>
    </p:spTree>
    <p:extLst>
      <p:ext uri="{BB962C8B-B14F-4D97-AF65-F5344CB8AC3E}">
        <p14:creationId xmlns:p14="http://schemas.microsoft.com/office/powerpoint/2010/main" val="4163229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image shows different radiation therapies. The top images show external beam radiation, which as you can see, is an external beam to a selected area where there may be remaining abnormal tissue.  The bottom image shows internal radiation which is when radioactive materials are placed inside affected area. Radiation directly to cancerous area. </a:t>
            </a:r>
          </a:p>
        </p:txBody>
      </p:sp>
      <p:sp>
        <p:nvSpPr>
          <p:cNvPr id="4" name="Slide Number Placeholder 3"/>
          <p:cNvSpPr>
            <a:spLocks noGrp="1"/>
          </p:cNvSpPr>
          <p:nvPr>
            <p:ph type="sldNum" sz="quarter" idx="10"/>
          </p:nvPr>
        </p:nvSpPr>
        <p:spPr/>
        <p:txBody>
          <a:bodyPr/>
          <a:lstStyle/>
          <a:p>
            <a:fld id="{21CD58CA-00EA-40A8-B046-80B3D067BE2B}" type="slidenum">
              <a:rPr lang="en-US"/>
              <a:t>20</a:t>
            </a:fld>
            <a:endParaRPr lang="en-US"/>
          </a:p>
        </p:txBody>
      </p:sp>
    </p:spTree>
    <p:extLst>
      <p:ext uri="{BB962C8B-B14F-4D97-AF65-F5344CB8AC3E}">
        <p14:creationId xmlns:p14="http://schemas.microsoft.com/office/powerpoint/2010/main" val="3739813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Chemotherapy-induced peripheral neuropathy, or CIPN, is damage to the peripheral nerves due to chemotherapy.  Symptoms include...</a:t>
            </a:r>
          </a:p>
        </p:txBody>
      </p:sp>
      <p:sp>
        <p:nvSpPr>
          <p:cNvPr id="4" name="Slide Number Placeholder 3"/>
          <p:cNvSpPr>
            <a:spLocks noGrp="1"/>
          </p:cNvSpPr>
          <p:nvPr>
            <p:ph type="sldNum" sz="quarter" idx="10"/>
          </p:nvPr>
        </p:nvSpPr>
        <p:spPr/>
        <p:txBody>
          <a:bodyPr/>
          <a:lstStyle/>
          <a:p>
            <a:fld id="{21CD58CA-00EA-40A8-B046-80B3D067BE2B}" type="slidenum">
              <a:rPr lang="en-US"/>
              <a:t>21</a:t>
            </a:fld>
            <a:endParaRPr lang="en-US"/>
          </a:p>
        </p:txBody>
      </p:sp>
    </p:spTree>
    <p:extLst>
      <p:ext uri="{BB962C8B-B14F-4D97-AF65-F5344CB8AC3E}">
        <p14:creationId xmlns:p14="http://schemas.microsoft.com/office/powerpoint/2010/main" val="2901088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latin typeface="Calibri" charset="0"/>
              </a:rPr>
              <a:t>This graph shows the distribution of Survivors’ stage of cancer. </a:t>
            </a:r>
          </a:p>
          <a:p>
            <a:r>
              <a:rPr lang="en-US" dirty="0"/>
              <a:t>Most</a:t>
            </a:r>
            <a:r>
              <a:rPr lang="en-US" baseline="0" dirty="0"/>
              <a:t> of the Survivors had Stage 1, 2 or 3 cancer</a:t>
            </a:r>
            <a:endParaRPr lang="en-US" dirty="0"/>
          </a:p>
        </p:txBody>
      </p:sp>
      <p:sp>
        <p:nvSpPr>
          <p:cNvPr id="4" name="Slide Number Placeholder 3"/>
          <p:cNvSpPr>
            <a:spLocks noGrp="1"/>
          </p:cNvSpPr>
          <p:nvPr>
            <p:ph type="sldNum" sz="quarter" idx="10"/>
          </p:nvPr>
        </p:nvSpPr>
        <p:spPr/>
        <p:txBody>
          <a:bodyPr/>
          <a:lstStyle/>
          <a:p>
            <a:fld id="{01C585B8-567C-5845-809B-0D662547AA3F}" type="slidenum">
              <a:rPr lang="en-US" smtClean="0"/>
              <a:t>23</a:t>
            </a:fld>
            <a:endParaRPr lang="en-US"/>
          </a:p>
        </p:txBody>
      </p:sp>
    </p:spTree>
    <p:extLst>
      <p:ext uri="{BB962C8B-B14F-4D97-AF65-F5344CB8AC3E}">
        <p14:creationId xmlns:p14="http://schemas.microsoft.com/office/powerpoint/2010/main" val="2961953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rPr>
              <a:t>Women</a:t>
            </a:r>
            <a:r>
              <a:rPr lang="en-US" baseline="0" dirty="0">
                <a:latin typeface="Calibri" charset="0"/>
              </a:rPr>
              <a:t> who had more advanced cancer were more likely to also have received chemotherapy. </a:t>
            </a:r>
            <a:endParaRPr lang="en-US" dirty="0"/>
          </a:p>
        </p:txBody>
      </p:sp>
      <p:sp>
        <p:nvSpPr>
          <p:cNvPr id="4" name="Slide Number Placeholder 3"/>
          <p:cNvSpPr>
            <a:spLocks noGrp="1"/>
          </p:cNvSpPr>
          <p:nvPr>
            <p:ph type="sldNum" sz="quarter" idx="10"/>
          </p:nvPr>
        </p:nvSpPr>
        <p:spPr/>
        <p:txBody>
          <a:bodyPr/>
          <a:lstStyle/>
          <a:p>
            <a:fld id="{01C585B8-567C-5845-809B-0D662547AA3F}" type="slidenum">
              <a:rPr lang="en-US" smtClean="0"/>
              <a:t>24</a:t>
            </a:fld>
            <a:endParaRPr lang="en-US"/>
          </a:p>
        </p:txBody>
      </p:sp>
    </p:spTree>
    <p:extLst>
      <p:ext uri="{BB962C8B-B14F-4D97-AF65-F5344CB8AC3E}">
        <p14:creationId xmlns:p14="http://schemas.microsoft.com/office/powerpoint/2010/main" val="1298845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CD58CA-00EA-40A8-B046-80B3D067BE2B}" type="slidenum">
              <a:rPr lang="en-US" smtClean="0"/>
              <a:t>6</a:t>
            </a:fld>
            <a:endParaRPr lang="en-US"/>
          </a:p>
        </p:txBody>
      </p:sp>
    </p:spTree>
    <p:extLst>
      <p:ext uri="{BB962C8B-B14F-4D97-AF65-F5344CB8AC3E}">
        <p14:creationId xmlns:p14="http://schemas.microsoft.com/office/powerpoint/2010/main" val="2385054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a:t>
            </a:r>
            <a:r>
              <a:rPr lang="en-US" baseline="0" dirty="0"/>
              <a:t> women in this sample surgically had a mastectomy. </a:t>
            </a:r>
            <a:endParaRPr lang="en-US" dirty="0"/>
          </a:p>
        </p:txBody>
      </p:sp>
      <p:sp>
        <p:nvSpPr>
          <p:cNvPr id="4" name="Slide Number Placeholder 3"/>
          <p:cNvSpPr>
            <a:spLocks noGrp="1"/>
          </p:cNvSpPr>
          <p:nvPr>
            <p:ph type="sldNum" sz="quarter" idx="10"/>
          </p:nvPr>
        </p:nvSpPr>
        <p:spPr/>
        <p:txBody>
          <a:bodyPr/>
          <a:lstStyle/>
          <a:p>
            <a:fld id="{01C585B8-567C-5845-809B-0D662547AA3F}" type="slidenum">
              <a:rPr lang="en-US" smtClean="0"/>
              <a:t>25</a:t>
            </a:fld>
            <a:endParaRPr lang="en-US"/>
          </a:p>
        </p:txBody>
      </p:sp>
    </p:spTree>
    <p:extLst>
      <p:ext uri="{BB962C8B-B14F-4D97-AF65-F5344CB8AC3E}">
        <p14:creationId xmlns:p14="http://schemas.microsoft.com/office/powerpoint/2010/main" val="2062477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a:t>
            </a:r>
            <a:r>
              <a:rPr lang="en-US" baseline="0" dirty="0"/>
              <a:t> had slightly more women who received chemotherapy. </a:t>
            </a:r>
            <a:endParaRPr lang="en-US" dirty="0"/>
          </a:p>
        </p:txBody>
      </p:sp>
      <p:sp>
        <p:nvSpPr>
          <p:cNvPr id="4" name="Slide Number Placeholder 3"/>
          <p:cNvSpPr>
            <a:spLocks noGrp="1"/>
          </p:cNvSpPr>
          <p:nvPr>
            <p:ph type="sldNum" sz="quarter" idx="10"/>
          </p:nvPr>
        </p:nvSpPr>
        <p:spPr/>
        <p:txBody>
          <a:bodyPr/>
          <a:lstStyle/>
          <a:p>
            <a:fld id="{01C585B8-567C-5845-809B-0D662547AA3F}" type="slidenum">
              <a:rPr lang="en-US" smtClean="0"/>
              <a:t>26</a:t>
            </a:fld>
            <a:endParaRPr lang="en-US"/>
          </a:p>
        </p:txBody>
      </p:sp>
    </p:spTree>
    <p:extLst>
      <p:ext uri="{BB962C8B-B14F-4D97-AF65-F5344CB8AC3E}">
        <p14:creationId xmlns:p14="http://schemas.microsoft.com/office/powerpoint/2010/main" val="2039125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rPr>
              <a:t>This graph represents the distribution of Survivors who experienced chemo-induced peripheral neuropathy in Survivors. The majority of our Survivors were not experiencing this.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Calibri"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rPr>
              <a:t>CIPN: Tingling sensation typically in the fingertips</a:t>
            </a:r>
            <a:r>
              <a:rPr lang="en-US" baseline="0" dirty="0">
                <a:latin typeface="Calibri" charset="0"/>
              </a:rPr>
              <a:t> &amp; feet that can cause pain/numbness.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a:latin typeface="Calibri" charset="0"/>
              </a:rPr>
              <a:t>Taxol</a:t>
            </a:r>
            <a:r>
              <a:rPr lang="en-US" baseline="0" dirty="0">
                <a:latin typeface="Calibri" charset="0"/>
              </a:rPr>
              <a:t>: neurotoxic chemo which can cause CIPN. Frequently temporary. </a:t>
            </a:r>
            <a:endParaRPr lang="en-US" dirty="0"/>
          </a:p>
        </p:txBody>
      </p:sp>
      <p:sp>
        <p:nvSpPr>
          <p:cNvPr id="4" name="Slide Number Placeholder 3"/>
          <p:cNvSpPr>
            <a:spLocks noGrp="1"/>
          </p:cNvSpPr>
          <p:nvPr>
            <p:ph type="sldNum" sz="quarter" idx="10"/>
          </p:nvPr>
        </p:nvSpPr>
        <p:spPr/>
        <p:txBody>
          <a:bodyPr/>
          <a:lstStyle/>
          <a:p>
            <a:fld id="{01C585B8-567C-5845-809B-0D662547AA3F}" type="slidenum">
              <a:rPr lang="en-US" smtClean="0"/>
              <a:t>27</a:t>
            </a:fld>
            <a:endParaRPr lang="en-US"/>
          </a:p>
        </p:txBody>
      </p:sp>
    </p:spTree>
    <p:extLst>
      <p:ext uri="{BB962C8B-B14F-4D97-AF65-F5344CB8AC3E}">
        <p14:creationId xmlns:p14="http://schemas.microsoft.com/office/powerpoint/2010/main" val="1515284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demographics, survey results, and musculoskeletal differences were not significant for the two age groups.</a:t>
            </a:r>
          </a:p>
        </p:txBody>
      </p:sp>
      <p:sp>
        <p:nvSpPr>
          <p:cNvPr id="4" name="Slide Number Placeholder 3"/>
          <p:cNvSpPr>
            <a:spLocks noGrp="1"/>
          </p:cNvSpPr>
          <p:nvPr>
            <p:ph type="sldNum" sz="quarter" idx="10"/>
          </p:nvPr>
        </p:nvSpPr>
        <p:spPr/>
        <p:txBody>
          <a:bodyPr/>
          <a:lstStyle/>
          <a:p>
            <a:fld id="{21CD58CA-00EA-40A8-B046-80B3D067BE2B}" type="slidenum">
              <a:rPr lang="en-US" smtClean="0"/>
              <a:t>29</a:t>
            </a:fld>
            <a:endParaRPr lang="en-US"/>
          </a:p>
        </p:txBody>
      </p:sp>
    </p:spTree>
    <p:extLst>
      <p:ext uri="{BB962C8B-B14F-4D97-AF65-F5344CB8AC3E}">
        <p14:creationId xmlns:p14="http://schemas.microsoft.com/office/powerpoint/2010/main" val="3629105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information presented in this chart indicates that the Survivors that were 51 years or younger worked more than the Survivors that were older than 51 years old. </a:t>
            </a:r>
            <a:endParaRPr lang="en-US" dirty="0"/>
          </a:p>
        </p:txBody>
      </p:sp>
      <p:sp>
        <p:nvSpPr>
          <p:cNvPr id="4" name="Slide Number Placeholder 3"/>
          <p:cNvSpPr>
            <a:spLocks noGrp="1"/>
          </p:cNvSpPr>
          <p:nvPr>
            <p:ph type="sldNum" sz="quarter" idx="10"/>
          </p:nvPr>
        </p:nvSpPr>
        <p:spPr/>
        <p:txBody>
          <a:bodyPr/>
          <a:lstStyle/>
          <a:p>
            <a:fld id="{21CD58CA-00EA-40A8-B046-80B3D067BE2B}" type="slidenum">
              <a:rPr lang="en-US" smtClean="0"/>
              <a:t>30</a:t>
            </a:fld>
            <a:endParaRPr lang="en-US"/>
          </a:p>
        </p:txBody>
      </p:sp>
    </p:spTree>
    <p:extLst>
      <p:ext uri="{BB962C8B-B14F-4D97-AF65-F5344CB8AC3E}">
        <p14:creationId xmlns:p14="http://schemas.microsoft.com/office/powerpoint/2010/main" val="3757023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presented in this chart indicates that the majority of the Survivors that</a:t>
            </a:r>
            <a:r>
              <a:rPr lang="en-US" baseline="0" dirty="0"/>
              <a:t> were older than 51 did not have chemo-induced peripheral neuropathy. It also indicates that the Survivors that were 51 years old or younger received more treatments, such as: mastectomies, neurotoxic chemotherapies, and full lymph node dissections. This is reflected in the fact that they had more Stage II and Stage III breast cancer than the Survivors that were older than 51 years old. These Survivors (the Survivors over the age of 51) had more Stage I and Stage II breast cancer.   </a:t>
            </a:r>
            <a:endParaRPr lang="en-US" dirty="0"/>
          </a:p>
        </p:txBody>
      </p:sp>
      <p:sp>
        <p:nvSpPr>
          <p:cNvPr id="4" name="Slide Number Placeholder 3"/>
          <p:cNvSpPr>
            <a:spLocks noGrp="1"/>
          </p:cNvSpPr>
          <p:nvPr>
            <p:ph type="sldNum" sz="quarter" idx="10"/>
          </p:nvPr>
        </p:nvSpPr>
        <p:spPr/>
        <p:txBody>
          <a:bodyPr/>
          <a:lstStyle/>
          <a:p>
            <a:fld id="{21CD58CA-00EA-40A8-B046-80B3D067BE2B}" type="slidenum">
              <a:rPr lang="en-US" smtClean="0"/>
              <a:t>31</a:t>
            </a:fld>
            <a:endParaRPr lang="en-US"/>
          </a:p>
        </p:txBody>
      </p:sp>
    </p:spTree>
    <p:extLst>
      <p:ext uri="{BB962C8B-B14F-4D97-AF65-F5344CB8AC3E}">
        <p14:creationId xmlns:p14="http://schemas.microsoft.com/office/powerpoint/2010/main" val="4142180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t>This graph indicates that age served as a confounder in this study. </a:t>
            </a:r>
          </a:p>
          <a:p>
            <a:pPr marL="171450" marR="0" lvl="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t>More younger women received chemotherapy than older women. Therefore, the chemotherapy group had greater range of motion because younger women tend to have less range of motion restrictions.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a:defRPr/>
            </a:pPr>
            <a:fld id="{044F90AB-6848-B249-B733-D8F3C746500E}" type="slidenum">
              <a:rPr lang="en-US" smtClean="0"/>
              <a:pPr>
                <a:defRPr/>
              </a:pPr>
              <a:t>33</a:t>
            </a:fld>
            <a:endParaRPr lang="en-US"/>
          </a:p>
        </p:txBody>
      </p:sp>
    </p:spTree>
    <p:extLst>
      <p:ext uri="{BB962C8B-B14F-4D97-AF65-F5344CB8AC3E}">
        <p14:creationId xmlns:p14="http://schemas.microsoft.com/office/powerpoint/2010/main" val="1136794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graph also reflects the fact that there were more younger women in the chemotherapy group. More younger women were working, while older women were retired or not working. </a:t>
            </a:r>
          </a:p>
        </p:txBody>
      </p:sp>
      <p:sp>
        <p:nvSpPr>
          <p:cNvPr id="4" name="Slide Number Placeholder 3"/>
          <p:cNvSpPr>
            <a:spLocks noGrp="1"/>
          </p:cNvSpPr>
          <p:nvPr>
            <p:ph type="sldNum" sz="quarter" idx="10"/>
          </p:nvPr>
        </p:nvSpPr>
        <p:spPr/>
        <p:txBody>
          <a:bodyPr/>
          <a:lstStyle/>
          <a:p>
            <a:pPr>
              <a:defRPr/>
            </a:pPr>
            <a:fld id="{044F90AB-6848-B249-B733-D8F3C746500E}" type="slidenum">
              <a:rPr lang="en-US" smtClean="0"/>
              <a:pPr>
                <a:defRPr/>
              </a:pPr>
              <a:t>34</a:t>
            </a:fld>
            <a:endParaRPr lang="en-US"/>
          </a:p>
        </p:txBody>
      </p:sp>
    </p:spTree>
    <p:extLst>
      <p:ext uri="{BB962C8B-B14F-4D97-AF65-F5344CB8AC3E}">
        <p14:creationId xmlns:p14="http://schemas.microsoft.com/office/powerpoint/2010/main" val="3246000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a:solidFill>
                  <a:schemeClr val="tx1"/>
                </a:solidFill>
                <a:effectLst/>
                <a:latin typeface="+mn-lt"/>
                <a:ea typeface="ＭＳ Ｐゴシック" charset="0"/>
                <a:cs typeface="ＭＳ Ｐゴシック" charset="0"/>
              </a:rPr>
              <a:t>This graph shows that participants with stage 0 or stage I breast cancer received less chemotherapy treatment than those with more advanced stages (II and III).</a:t>
            </a:r>
          </a:p>
          <a:p>
            <a:pPr marL="171450" marR="0" lvl="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a:solidFill>
                  <a:schemeClr val="tx1"/>
                </a:solidFill>
                <a:effectLst/>
                <a:latin typeface="+mn-lt"/>
                <a:ea typeface="ＭＳ Ｐゴシック" charset="0"/>
                <a:cs typeface="ＭＳ Ｐゴシック" charset="0"/>
              </a:rPr>
              <a:t>All participants with stage III cancer received chemotherapy.</a:t>
            </a:r>
          </a:p>
          <a:p>
            <a:pPr marL="171450" marR="0" lvl="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a:solidFill>
                  <a:schemeClr val="tx1"/>
                </a:solidFill>
                <a:effectLst/>
                <a:latin typeface="+mn-lt"/>
                <a:ea typeface="ＭＳ Ｐゴシック" charset="0"/>
                <a:cs typeface="ＭＳ Ｐゴシック" charset="0"/>
              </a:rPr>
              <a:t>Participants who were not receiving chemotherapy had more lumpectomies, mastectomies, and sentinel lymph node dissections, while those undergoing chemotherapy received more axillary node dissections and radiation. </a:t>
            </a:r>
          </a:p>
          <a:p>
            <a:pPr marL="171450" marR="0" lvl="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a:solidFill>
                  <a:schemeClr val="tx1"/>
                </a:solidFill>
                <a:effectLst/>
                <a:latin typeface="+mn-lt"/>
                <a:ea typeface="ＭＳ Ｐゴシック" charset="0"/>
                <a:cs typeface="ＭＳ Ｐゴシック" charset="0"/>
              </a:rPr>
              <a:t>Only those participants receiving chemotherapy experienced chemotherapy-induced peripheral neuropathy</a:t>
            </a:r>
            <a:r>
              <a:rPr lang="en-US" sz="1200" b="0" i="0" kern="1200">
                <a:solidFill>
                  <a:schemeClr val="tx1"/>
                </a:solidFill>
                <a:effectLst/>
                <a:ea typeface="ＭＳ Ｐゴシック" charset="0"/>
                <a:cs typeface="ＭＳ Ｐゴシック" charset="0"/>
              </a:rPr>
              <a:t>. However, not all participants in the chemotherapy group experienced CIPN. </a:t>
            </a:r>
            <a:endParaRPr lang="en-US"/>
          </a:p>
          <a:p>
            <a:endParaRPr lang="en-US"/>
          </a:p>
        </p:txBody>
      </p:sp>
      <p:sp>
        <p:nvSpPr>
          <p:cNvPr id="4" name="Slide Number Placeholder 3"/>
          <p:cNvSpPr>
            <a:spLocks noGrp="1"/>
          </p:cNvSpPr>
          <p:nvPr>
            <p:ph type="sldNum" sz="quarter" idx="10"/>
          </p:nvPr>
        </p:nvSpPr>
        <p:spPr/>
        <p:txBody>
          <a:bodyPr/>
          <a:lstStyle/>
          <a:p>
            <a:pPr>
              <a:defRPr/>
            </a:pPr>
            <a:fld id="{044F90AB-6848-B249-B733-D8F3C746500E}" type="slidenum">
              <a:rPr lang="en-US" smtClean="0"/>
              <a:pPr>
                <a:defRPr/>
              </a:pPr>
              <a:t>35</a:t>
            </a:fld>
            <a:endParaRPr lang="en-US"/>
          </a:p>
        </p:txBody>
      </p:sp>
    </p:spTree>
    <p:extLst>
      <p:ext uri="{BB962C8B-B14F-4D97-AF65-F5344CB8AC3E}">
        <p14:creationId xmlns:p14="http://schemas.microsoft.com/office/powerpoint/2010/main" val="1350243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We reviewed</a:t>
            </a:r>
            <a:r>
              <a:rPr lang="en-US" baseline="0" dirty="0"/>
              <a:t> the list of self care activities provided and categorized them into being either </a:t>
            </a:r>
            <a:r>
              <a:rPr lang="en-US" sz="1200" kern="1200" dirty="0">
                <a:solidFill>
                  <a:schemeClr val="tx1"/>
                </a:solidFill>
                <a:effectLst/>
                <a:latin typeface="+mn-lt"/>
                <a:ea typeface="+mn-ea"/>
                <a:cs typeface="+mn-cs"/>
              </a:rPr>
              <a:t>solitary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non-solitary.  We</a:t>
            </a:r>
            <a:r>
              <a:rPr lang="en-US" sz="1200" kern="1200" baseline="0" dirty="0">
                <a:solidFill>
                  <a:schemeClr val="tx1"/>
                </a:solidFill>
                <a:effectLst/>
                <a:latin typeface="+mn-lt"/>
                <a:ea typeface="+mn-ea"/>
                <a:cs typeface="+mn-cs"/>
              </a:rPr>
              <a:t> counted the number of self care activities mentioned that fit into each of these categories. </a:t>
            </a:r>
            <a:endParaRPr lang="en-US" dirty="0">
              <a:latin typeface="Calibri"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baseline="0" dirty="0"/>
              <a:t>Most of the self-care activities listed by the Survivors were solitary. There was not a difference between age groups nor those who received chemotherapy and those who did not. </a:t>
            </a:r>
            <a:endParaRPr lang="en-US" dirty="0"/>
          </a:p>
        </p:txBody>
      </p:sp>
      <p:sp>
        <p:nvSpPr>
          <p:cNvPr id="4" name="Slide Number Placeholder 3"/>
          <p:cNvSpPr>
            <a:spLocks noGrp="1"/>
          </p:cNvSpPr>
          <p:nvPr>
            <p:ph type="sldNum" sz="quarter" idx="10"/>
          </p:nvPr>
        </p:nvSpPr>
        <p:spPr/>
        <p:txBody>
          <a:bodyPr/>
          <a:lstStyle/>
          <a:p>
            <a:fld id="{01C585B8-567C-5845-809B-0D662547AA3F}" type="slidenum">
              <a:rPr lang="en-US" smtClean="0"/>
              <a:t>37</a:t>
            </a:fld>
            <a:endParaRPr lang="en-US"/>
          </a:p>
        </p:txBody>
      </p:sp>
    </p:spTree>
    <p:extLst>
      <p:ext uri="{BB962C8B-B14F-4D97-AF65-F5344CB8AC3E}">
        <p14:creationId xmlns:p14="http://schemas.microsoft.com/office/powerpoint/2010/main" val="1347234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conducted</a:t>
            </a:r>
            <a:r>
              <a:rPr lang="en-US" baseline="0" dirty="0"/>
              <a:t> a m</a:t>
            </a:r>
            <a:r>
              <a:rPr lang="en-US" dirty="0"/>
              <a:t>ixed</a:t>
            </a:r>
            <a:r>
              <a:rPr lang="en-US" baseline="0" dirty="0"/>
              <a:t> methods study and collaborated with another research team at the University of Dayton, however for the purposes of this presentation we are only focusing on elements a-d. Element e of this slide was the focus of the research team at the University of Dayton as they specifically looked at quantitative measures of the Survivors. </a:t>
            </a:r>
            <a:endParaRPr lang="en-US" dirty="0"/>
          </a:p>
        </p:txBody>
      </p:sp>
      <p:sp>
        <p:nvSpPr>
          <p:cNvPr id="4" name="Slide Number Placeholder 3"/>
          <p:cNvSpPr>
            <a:spLocks noGrp="1"/>
          </p:cNvSpPr>
          <p:nvPr>
            <p:ph type="sldNum" sz="quarter" idx="10"/>
          </p:nvPr>
        </p:nvSpPr>
        <p:spPr/>
        <p:txBody>
          <a:bodyPr/>
          <a:lstStyle/>
          <a:p>
            <a:fld id="{21CD58CA-00EA-40A8-B046-80B3D067BE2B}" type="slidenum">
              <a:rPr lang="en-US" smtClean="0"/>
              <a:t>7</a:t>
            </a:fld>
            <a:endParaRPr lang="en-US"/>
          </a:p>
        </p:txBody>
      </p:sp>
    </p:spTree>
    <p:extLst>
      <p:ext uri="{BB962C8B-B14F-4D97-AF65-F5344CB8AC3E}">
        <p14:creationId xmlns:p14="http://schemas.microsoft.com/office/powerpoint/2010/main" val="3619882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We reviewed</a:t>
            </a:r>
            <a:r>
              <a:rPr lang="en-US" baseline="0" dirty="0"/>
              <a:t> the productive activities mentioned and categorized them by </a:t>
            </a:r>
            <a:r>
              <a:rPr lang="en-US" sz="1200" kern="1200" dirty="0">
                <a:solidFill>
                  <a:schemeClr val="tx1"/>
                </a:solidFill>
                <a:effectLst/>
                <a:latin typeface="+mn-lt"/>
                <a:ea typeface="+mn-ea"/>
                <a:cs typeface="+mn-cs"/>
              </a:rPr>
              <a:t>household chores, outdoors, paid, virtual/online, helping</a:t>
            </a:r>
            <a:r>
              <a:rPr lang="en-US" sz="1200" kern="1200" baseline="0" dirty="0">
                <a:solidFill>
                  <a:schemeClr val="tx1"/>
                </a:solidFill>
                <a:effectLst/>
                <a:latin typeface="+mn-lt"/>
                <a:ea typeface="+mn-ea"/>
                <a:cs typeface="+mn-cs"/>
              </a:rPr>
              <a:t> others for each of the 4 groups. We counted the total number mentioned by the Survivors within each category and graphed it.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Household chores were mentioned the most among all four groups.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Survivors who received chemotherapy or were 51 years or younger mentioned paid work more frequently than those who did not receive chemotherapy or were over 51 years of age.  </a:t>
            </a:r>
            <a:endParaRPr lang="en-US" dirty="0"/>
          </a:p>
        </p:txBody>
      </p:sp>
      <p:sp>
        <p:nvSpPr>
          <p:cNvPr id="4" name="Slide Number Placeholder 3"/>
          <p:cNvSpPr>
            <a:spLocks noGrp="1"/>
          </p:cNvSpPr>
          <p:nvPr>
            <p:ph type="sldNum" sz="quarter" idx="10"/>
          </p:nvPr>
        </p:nvSpPr>
        <p:spPr/>
        <p:txBody>
          <a:bodyPr/>
          <a:lstStyle/>
          <a:p>
            <a:fld id="{01C585B8-567C-5845-809B-0D662547AA3F}" type="slidenum">
              <a:rPr lang="en-US" smtClean="0"/>
              <a:t>39</a:t>
            </a:fld>
            <a:endParaRPr lang="en-US"/>
          </a:p>
        </p:txBody>
      </p:sp>
    </p:spTree>
    <p:extLst>
      <p:ext uri="{BB962C8B-B14F-4D97-AF65-F5344CB8AC3E}">
        <p14:creationId xmlns:p14="http://schemas.microsoft.com/office/powerpoint/2010/main" val="2301464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reviewed</a:t>
            </a:r>
            <a:r>
              <a:rPr lang="en-US" baseline="0" dirty="0"/>
              <a:t> the leisure activities listed by the Survivors and sorted them into the following categories:  </a:t>
            </a:r>
            <a:r>
              <a:rPr lang="en-US" sz="1200" kern="1200" dirty="0">
                <a:solidFill>
                  <a:schemeClr val="tx1"/>
                </a:solidFill>
                <a:effectLst/>
                <a:latin typeface="+mn-lt"/>
                <a:ea typeface="+mn-ea"/>
                <a:cs typeface="+mn-cs"/>
              </a:rPr>
              <a:t>outdoor, relaxing, socialization, sedentary, exercise, &amp; religious.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Calibri"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rPr>
              <a:t>Based on this graph, exercise was of </a:t>
            </a:r>
            <a:r>
              <a:rPr lang="en-US" baseline="0" dirty="0">
                <a:latin typeface="Calibri" charset="0"/>
              </a:rPr>
              <a:t>high importance to 2/4 groups (the chemo and 51 </a:t>
            </a:r>
            <a:r>
              <a:rPr lang="en-US" baseline="0" dirty="0" err="1">
                <a:latin typeface="Calibri" charset="0"/>
              </a:rPr>
              <a:t>yrs</a:t>
            </a:r>
            <a:r>
              <a:rPr lang="en-US" baseline="0" dirty="0">
                <a:latin typeface="Calibri" charset="0"/>
              </a:rPr>
              <a:t> and younger group), and socialization was of high importance to the other 2/4 groups (non-chemo and the over 51 </a:t>
            </a:r>
            <a:r>
              <a:rPr lang="en-US" baseline="0" dirty="0" err="1">
                <a:latin typeface="Calibri" charset="0"/>
              </a:rPr>
              <a:t>yrs</a:t>
            </a:r>
            <a:r>
              <a:rPr lang="en-US" baseline="0" dirty="0">
                <a:latin typeface="Calibri" charset="0"/>
              </a:rPr>
              <a:t> group).</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Calibri"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Calibri" charset="0"/>
              </a:rPr>
              <a:t>Relaxing, being outdoors, and participating in religious activities are the least important for all 4 groups. </a:t>
            </a:r>
            <a:endParaRPr lang="en-US" dirty="0">
              <a:latin typeface="Calibri" charset="0"/>
            </a:endParaRPr>
          </a:p>
          <a:p>
            <a:endParaRPr lang="en-US" dirty="0"/>
          </a:p>
        </p:txBody>
      </p:sp>
      <p:sp>
        <p:nvSpPr>
          <p:cNvPr id="4" name="Slide Number Placeholder 3"/>
          <p:cNvSpPr>
            <a:spLocks noGrp="1"/>
          </p:cNvSpPr>
          <p:nvPr>
            <p:ph type="sldNum" sz="quarter" idx="10"/>
          </p:nvPr>
        </p:nvSpPr>
        <p:spPr/>
        <p:txBody>
          <a:bodyPr/>
          <a:lstStyle/>
          <a:p>
            <a:fld id="{01C585B8-567C-5845-809B-0D662547AA3F}" type="slidenum">
              <a:rPr lang="en-US" smtClean="0"/>
              <a:t>41</a:t>
            </a:fld>
            <a:endParaRPr lang="en-US"/>
          </a:p>
        </p:txBody>
      </p:sp>
    </p:spTree>
    <p:extLst>
      <p:ext uri="{BB962C8B-B14F-4D97-AF65-F5344CB8AC3E}">
        <p14:creationId xmlns:p14="http://schemas.microsoft.com/office/powerpoint/2010/main" val="1615812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At the end of administering the </a:t>
            </a:r>
            <a:r>
              <a:rPr lang="en-US" sz="1200" dirty="0" err="1">
                <a:solidFill>
                  <a:schemeClr val="bg1"/>
                </a:solidFill>
              </a:rPr>
              <a:t>COPM</a:t>
            </a:r>
            <a:r>
              <a:rPr lang="en-US" sz="1200" dirty="0">
                <a:solidFill>
                  <a:schemeClr val="bg1"/>
                </a:solidFill>
              </a:rPr>
              <a:t> As a group, we each reviewed our individual </a:t>
            </a:r>
            <a:r>
              <a:rPr lang="en-US" sz="1200" dirty="0" err="1">
                <a:solidFill>
                  <a:schemeClr val="bg1"/>
                </a:solidFill>
              </a:rPr>
              <a:t>COPMs</a:t>
            </a:r>
            <a:r>
              <a:rPr lang="en-US" sz="1200" dirty="0">
                <a:solidFill>
                  <a:schemeClr val="bg1"/>
                </a:solidFill>
              </a:rPr>
              <a:t> that we or another team member administered. </a:t>
            </a:r>
          </a:p>
        </p:txBody>
      </p:sp>
      <p:sp>
        <p:nvSpPr>
          <p:cNvPr id="4" name="Slide Number Placeholder 3"/>
          <p:cNvSpPr>
            <a:spLocks noGrp="1"/>
          </p:cNvSpPr>
          <p:nvPr>
            <p:ph type="sldNum" sz="quarter" idx="10"/>
          </p:nvPr>
        </p:nvSpPr>
        <p:spPr/>
        <p:txBody>
          <a:bodyPr/>
          <a:lstStyle/>
          <a:p>
            <a:fld id="{21CD58CA-00EA-40A8-B046-80B3D067BE2B}" type="slidenum">
              <a:rPr lang="en-US" smtClean="0"/>
              <a:t>42</a:t>
            </a:fld>
            <a:endParaRPr lang="en-US"/>
          </a:p>
        </p:txBody>
      </p:sp>
    </p:spTree>
    <p:extLst>
      <p:ext uri="{BB962C8B-B14F-4D97-AF65-F5344CB8AC3E}">
        <p14:creationId xmlns:p14="http://schemas.microsoft.com/office/powerpoint/2010/main" val="18491375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common side effects reported in comments</a:t>
            </a:r>
            <a:r>
              <a:rPr lang="en-US" baseline="0" dirty="0"/>
              <a:t> during and after the COPM.</a:t>
            </a:r>
            <a:endParaRPr lang="en-US" dirty="0"/>
          </a:p>
        </p:txBody>
      </p:sp>
      <p:sp>
        <p:nvSpPr>
          <p:cNvPr id="4" name="Slide Number Placeholder 3"/>
          <p:cNvSpPr>
            <a:spLocks noGrp="1"/>
          </p:cNvSpPr>
          <p:nvPr>
            <p:ph type="sldNum" sz="quarter" idx="10"/>
          </p:nvPr>
        </p:nvSpPr>
        <p:spPr/>
        <p:txBody>
          <a:bodyPr/>
          <a:lstStyle/>
          <a:p>
            <a:fld id="{21CD58CA-00EA-40A8-B046-80B3D067BE2B}" type="slidenum">
              <a:rPr lang="en-US" smtClean="0"/>
              <a:t>47</a:t>
            </a:fld>
            <a:endParaRPr lang="en-US"/>
          </a:p>
        </p:txBody>
      </p:sp>
    </p:spTree>
    <p:extLst>
      <p:ext uri="{BB962C8B-B14F-4D97-AF65-F5344CB8AC3E}">
        <p14:creationId xmlns:p14="http://schemas.microsoft.com/office/powerpoint/2010/main" val="4179703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were the performance factors</a:t>
            </a:r>
            <a:r>
              <a:rPr lang="en-US" baseline="0" dirty="0"/>
              <a:t> that women discussed having difficulties with before and after the COPM. The women reported having more performance factors problems than side effects. Next, we will discuss some of the comments that we feel depict some of the words in this picture well. </a:t>
            </a:r>
            <a:endParaRPr lang="en-US" dirty="0"/>
          </a:p>
        </p:txBody>
      </p:sp>
      <p:sp>
        <p:nvSpPr>
          <p:cNvPr id="4" name="Slide Number Placeholder 3"/>
          <p:cNvSpPr>
            <a:spLocks noGrp="1"/>
          </p:cNvSpPr>
          <p:nvPr>
            <p:ph type="sldNum" sz="quarter" idx="10"/>
          </p:nvPr>
        </p:nvSpPr>
        <p:spPr/>
        <p:txBody>
          <a:bodyPr/>
          <a:lstStyle/>
          <a:p>
            <a:fld id="{21CD58CA-00EA-40A8-B046-80B3D067BE2B}" type="slidenum">
              <a:rPr lang="en-US" smtClean="0"/>
              <a:t>54</a:t>
            </a:fld>
            <a:endParaRPr lang="en-US"/>
          </a:p>
        </p:txBody>
      </p:sp>
    </p:spTree>
    <p:extLst>
      <p:ext uri="{BB962C8B-B14F-4D97-AF65-F5344CB8AC3E}">
        <p14:creationId xmlns:p14="http://schemas.microsoft.com/office/powerpoint/2010/main" val="15005070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CD58CA-00EA-40A8-B046-80B3D067BE2B}" type="slidenum">
              <a:rPr lang="en-US" smtClean="0"/>
              <a:t>55</a:t>
            </a:fld>
            <a:endParaRPr lang="en-US"/>
          </a:p>
        </p:txBody>
      </p:sp>
    </p:spTree>
    <p:extLst>
      <p:ext uri="{BB962C8B-B14F-4D97-AF65-F5344CB8AC3E}">
        <p14:creationId xmlns:p14="http://schemas.microsoft.com/office/powerpoint/2010/main" val="2741867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were the personal</a:t>
            </a:r>
            <a:r>
              <a:rPr lang="en-US" baseline="0" dirty="0"/>
              <a:t> choices that women made before and after the COPM. Next, we will discuss some of the comments that we feel depict some of the words in this picture well. </a:t>
            </a:r>
            <a:endParaRPr lang="en-US" dirty="0"/>
          </a:p>
          <a:p>
            <a:endParaRPr lang="en-US" dirty="0"/>
          </a:p>
        </p:txBody>
      </p:sp>
      <p:sp>
        <p:nvSpPr>
          <p:cNvPr id="4" name="Slide Number Placeholder 3"/>
          <p:cNvSpPr>
            <a:spLocks noGrp="1"/>
          </p:cNvSpPr>
          <p:nvPr>
            <p:ph type="sldNum" sz="quarter" idx="10"/>
          </p:nvPr>
        </p:nvSpPr>
        <p:spPr/>
        <p:txBody>
          <a:bodyPr/>
          <a:lstStyle/>
          <a:p>
            <a:fld id="{21CD58CA-00EA-40A8-B046-80B3D067BE2B}" type="slidenum">
              <a:rPr lang="en-US" smtClean="0"/>
              <a:t>63</a:t>
            </a:fld>
            <a:endParaRPr lang="en-US"/>
          </a:p>
        </p:txBody>
      </p:sp>
    </p:spTree>
    <p:extLst>
      <p:ext uri="{BB962C8B-B14F-4D97-AF65-F5344CB8AC3E}">
        <p14:creationId xmlns:p14="http://schemas.microsoft.com/office/powerpoint/2010/main" val="27324637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CD58CA-00EA-40A8-B046-80B3D067BE2B}" type="slidenum">
              <a:rPr lang="en-US" smtClean="0"/>
              <a:t>65</a:t>
            </a:fld>
            <a:endParaRPr lang="en-US"/>
          </a:p>
        </p:txBody>
      </p:sp>
    </p:spTree>
    <p:extLst>
      <p:ext uri="{BB962C8B-B14F-4D97-AF65-F5344CB8AC3E}">
        <p14:creationId xmlns:p14="http://schemas.microsoft.com/office/powerpoint/2010/main" val="39713107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CD58CA-00EA-40A8-B046-80B3D067BE2B}" type="slidenum">
              <a:rPr lang="en-US"/>
              <a:t>70</a:t>
            </a:fld>
            <a:endParaRPr lang="en-US"/>
          </a:p>
        </p:txBody>
      </p:sp>
    </p:spTree>
    <p:extLst>
      <p:ext uri="{BB962C8B-B14F-4D97-AF65-F5344CB8AC3E}">
        <p14:creationId xmlns:p14="http://schemas.microsoft.com/office/powerpoint/2010/main" val="2688836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CD58CA-00EA-40A8-B046-80B3D067BE2B}" type="slidenum">
              <a:rPr lang="en-US"/>
              <a:t>71</a:t>
            </a:fld>
            <a:endParaRPr lang="en-US"/>
          </a:p>
        </p:txBody>
      </p:sp>
    </p:spTree>
    <p:extLst>
      <p:ext uri="{BB962C8B-B14F-4D97-AF65-F5344CB8AC3E}">
        <p14:creationId xmlns:p14="http://schemas.microsoft.com/office/powerpoint/2010/main" val="1575077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E is highlighted</a:t>
            </a:r>
            <a:r>
              <a:rPr lang="en-US" baseline="0" dirty="0"/>
              <a:t> in red because it was more of a focus for The University of Dayton. The portion of the research that we completed and are presenting on today, however, answers the first 4 listed research questions on the slide. </a:t>
            </a:r>
            <a:endParaRPr lang="en-US" dirty="0"/>
          </a:p>
        </p:txBody>
      </p:sp>
      <p:sp>
        <p:nvSpPr>
          <p:cNvPr id="4" name="Slide Number Placeholder 3"/>
          <p:cNvSpPr>
            <a:spLocks noGrp="1"/>
          </p:cNvSpPr>
          <p:nvPr>
            <p:ph type="sldNum" sz="quarter" idx="10"/>
          </p:nvPr>
        </p:nvSpPr>
        <p:spPr/>
        <p:txBody>
          <a:bodyPr/>
          <a:lstStyle/>
          <a:p>
            <a:fld id="{21CD58CA-00EA-40A8-B046-80B3D067BE2B}" type="slidenum">
              <a:rPr lang="en-US"/>
              <a:t>8</a:t>
            </a:fld>
            <a:endParaRPr lang="en-US"/>
          </a:p>
        </p:txBody>
      </p:sp>
    </p:spTree>
    <p:extLst>
      <p:ext uri="{BB962C8B-B14F-4D97-AF65-F5344CB8AC3E}">
        <p14:creationId xmlns:p14="http://schemas.microsoft.com/office/powerpoint/2010/main" val="35345060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CD58CA-00EA-40A8-B046-80B3D067BE2B}" type="slidenum">
              <a:rPr lang="en-US"/>
              <a:t>72</a:t>
            </a:fld>
            <a:endParaRPr lang="en-US"/>
          </a:p>
        </p:txBody>
      </p:sp>
    </p:spTree>
    <p:extLst>
      <p:ext uri="{BB962C8B-B14F-4D97-AF65-F5344CB8AC3E}">
        <p14:creationId xmlns:p14="http://schemas.microsoft.com/office/powerpoint/2010/main" val="24651041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CD58CA-00EA-40A8-B046-80B3D067BE2B}" type="slidenum">
              <a:rPr lang="en-US"/>
              <a:t>73</a:t>
            </a:fld>
            <a:endParaRPr lang="en-US"/>
          </a:p>
        </p:txBody>
      </p:sp>
    </p:spTree>
    <p:extLst>
      <p:ext uri="{BB962C8B-B14F-4D97-AF65-F5344CB8AC3E}">
        <p14:creationId xmlns:p14="http://schemas.microsoft.com/office/powerpoint/2010/main" val="23582881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 the</a:t>
            </a:r>
            <a:r>
              <a:rPr lang="en-US" baseline="0" dirty="0"/>
              <a:t> study, we thought of questions we would like to have explored more such as…</a:t>
            </a:r>
            <a:endParaRPr lang="en-US" dirty="0"/>
          </a:p>
        </p:txBody>
      </p:sp>
      <p:sp>
        <p:nvSpPr>
          <p:cNvPr id="4" name="Slide Number Placeholder 3"/>
          <p:cNvSpPr>
            <a:spLocks noGrp="1"/>
          </p:cNvSpPr>
          <p:nvPr>
            <p:ph type="sldNum" sz="quarter" idx="10"/>
          </p:nvPr>
        </p:nvSpPr>
        <p:spPr/>
        <p:txBody>
          <a:bodyPr/>
          <a:lstStyle/>
          <a:p>
            <a:fld id="{21CD58CA-00EA-40A8-B046-80B3D067BE2B}" type="slidenum">
              <a:rPr lang="en-US"/>
              <a:t>74</a:t>
            </a:fld>
            <a:endParaRPr lang="en-US"/>
          </a:p>
        </p:txBody>
      </p:sp>
    </p:spTree>
    <p:extLst>
      <p:ext uri="{BB962C8B-B14F-4D97-AF65-F5344CB8AC3E}">
        <p14:creationId xmlns:p14="http://schemas.microsoft.com/office/powerpoint/2010/main" val="30044056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 the study, we also thought of advice</a:t>
            </a:r>
            <a:r>
              <a:rPr lang="en-US" baseline="0" dirty="0"/>
              <a:t> we would like to give to others who would take part in this study or studies similar to this. </a:t>
            </a:r>
            <a:endParaRPr lang="en-US" dirty="0"/>
          </a:p>
        </p:txBody>
      </p:sp>
      <p:sp>
        <p:nvSpPr>
          <p:cNvPr id="4" name="Slide Number Placeholder 3"/>
          <p:cNvSpPr>
            <a:spLocks noGrp="1"/>
          </p:cNvSpPr>
          <p:nvPr>
            <p:ph type="sldNum" sz="quarter" idx="10"/>
          </p:nvPr>
        </p:nvSpPr>
        <p:spPr/>
        <p:txBody>
          <a:bodyPr/>
          <a:lstStyle/>
          <a:p>
            <a:fld id="{21CD58CA-00EA-40A8-B046-80B3D067BE2B}" type="slidenum">
              <a:rPr lang="en-US"/>
              <a:t>75</a:t>
            </a:fld>
            <a:endParaRPr lang="en-US"/>
          </a:p>
        </p:txBody>
      </p:sp>
    </p:spTree>
    <p:extLst>
      <p:ext uri="{BB962C8B-B14F-4D97-AF65-F5344CB8AC3E}">
        <p14:creationId xmlns:p14="http://schemas.microsoft.com/office/powerpoint/2010/main" val="3382400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This cross-sectional mixed method study included 25 participants.  One of the 25 was excluded because she had Stage IV breast cancer. During a single visit, participants’ medical and social history, self-reported upper body function and stress levels were evaluated using questionnaires. Upper body physical functioning was assessed through range of motion, strength, and endurance measures. Perceived satisfaction and performance of occupational performance problems, and the types of self-care, productive and leisure activities were described using the COPM.</a:t>
            </a:r>
          </a:p>
          <a:p>
            <a:pPr algn="just"/>
            <a:endParaRPr lang="en-US"/>
          </a:p>
          <a:p>
            <a:pPr algn="just"/>
            <a:r>
              <a:rPr lang="en-US" dirty="0"/>
              <a:t>Participants were recruited via word of mouth, fliers, breast cancer support groups, physicians, and breast cancer clinic in Dayton, Ohio by a professor at the University of Dayton’s physical therapy department.</a:t>
            </a:r>
          </a:p>
          <a:p>
            <a:endParaRPr lang="en-US"/>
          </a:p>
        </p:txBody>
      </p:sp>
      <p:sp>
        <p:nvSpPr>
          <p:cNvPr id="4" name="Slide Number Placeholder 3"/>
          <p:cNvSpPr>
            <a:spLocks noGrp="1"/>
          </p:cNvSpPr>
          <p:nvPr>
            <p:ph type="sldNum" sz="quarter" idx="10"/>
          </p:nvPr>
        </p:nvSpPr>
        <p:spPr/>
        <p:txBody>
          <a:bodyPr/>
          <a:lstStyle/>
          <a:p>
            <a:fld id="{21CD58CA-00EA-40A8-B046-80B3D067BE2B}" type="slidenum">
              <a:rPr lang="en-US"/>
              <a:t>9</a:t>
            </a:fld>
            <a:endParaRPr lang="en-US"/>
          </a:p>
        </p:txBody>
      </p:sp>
    </p:spTree>
    <p:extLst>
      <p:ext uri="{BB962C8B-B14F-4D97-AF65-F5344CB8AC3E}">
        <p14:creationId xmlns:p14="http://schemas.microsoft.com/office/powerpoint/2010/main" val="725765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Inclusion criteria were selected to understand the impact of breast surgery on perceived and actual upper body function. </a:t>
            </a:r>
          </a:p>
          <a:p>
            <a:endParaRPr lang="en-US"/>
          </a:p>
        </p:txBody>
      </p:sp>
      <p:sp>
        <p:nvSpPr>
          <p:cNvPr id="4" name="Slide Number Placeholder 3"/>
          <p:cNvSpPr>
            <a:spLocks noGrp="1"/>
          </p:cNvSpPr>
          <p:nvPr>
            <p:ph type="sldNum" sz="quarter" idx="10"/>
          </p:nvPr>
        </p:nvSpPr>
        <p:spPr/>
        <p:txBody>
          <a:bodyPr/>
          <a:lstStyle/>
          <a:p>
            <a:fld id="{21CD58CA-00EA-40A8-B046-80B3D067BE2B}" type="slidenum">
              <a:rPr lang="en-US"/>
              <a:t>10</a:t>
            </a:fld>
            <a:endParaRPr lang="en-US"/>
          </a:p>
        </p:txBody>
      </p:sp>
    </p:spTree>
    <p:extLst>
      <p:ext uri="{BB962C8B-B14F-4D97-AF65-F5344CB8AC3E}">
        <p14:creationId xmlns:p14="http://schemas.microsoft.com/office/powerpoint/2010/main" val="2961478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Exclusion criteria attempted to eliminate confounding variables, which would negatively influence perceived or actual upper body function. </a:t>
            </a:r>
          </a:p>
          <a:p>
            <a:endParaRPr lang="en-US"/>
          </a:p>
        </p:txBody>
      </p:sp>
      <p:sp>
        <p:nvSpPr>
          <p:cNvPr id="4" name="Slide Number Placeholder 3"/>
          <p:cNvSpPr>
            <a:spLocks noGrp="1"/>
          </p:cNvSpPr>
          <p:nvPr>
            <p:ph type="sldNum" sz="quarter" idx="10"/>
          </p:nvPr>
        </p:nvSpPr>
        <p:spPr/>
        <p:txBody>
          <a:bodyPr/>
          <a:lstStyle/>
          <a:p>
            <a:fld id="{21CD58CA-00EA-40A8-B046-80B3D067BE2B}" type="slidenum">
              <a:rPr lang="en-US"/>
              <a:t>11</a:t>
            </a:fld>
            <a:endParaRPr lang="en-US"/>
          </a:p>
        </p:txBody>
      </p:sp>
    </p:spTree>
    <p:extLst>
      <p:ext uri="{BB962C8B-B14F-4D97-AF65-F5344CB8AC3E}">
        <p14:creationId xmlns:p14="http://schemas.microsoft.com/office/powerpoint/2010/main" val="1736531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initiating the study, the informed consent was reviewed with each participant, which included any potential risks.  After the survivor consented to participate, she began the study at any available station. </a:t>
            </a:r>
          </a:p>
          <a:p>
            <a:endParaRPr lang="en-US"/>
          </a:p>
        </p:txBody>
      </p:sp>
      <p:sp>
        <p:nvSpPr>
          <p:cNvPr id="4" name="Slide Number Placeholder 3"/>
          <p:cNvSpPr>
            <a:spLocks noGrp="1"/>
          </p:cNvSpPr>
          <p:nvPr>
            <p:ph type="sldNum" sz="quarter" idx="10"/>
          </p:nvPr>
        </p:nvSpPr>
        <p:spPr/>
        <p:txBody>
          <a:bodyPr/>
          <a:lstStyle/>
          <a:p>
            <a:fld id="{21CD58CA-00EA-40A8-B046-80B3D067BE2B}" type="slidenum">
              <a:rPr lang="en-US"/>
              <a:t>12</a:t>
            </a:fld>
            <a:endParaRPr lang="en-US"/>
          </a:p>
        </p:txBody>
      </p:sp>
    </p:spTree>
    <p:extLst>
      <p:ext uri="{BB962C8B-B14F-4D97-AF65-F5344CB8AC3E}">
        <p14:creationId xmlns:p14="http://schemas.microsoft.com/office/powerpoint/2010/main" val="1469660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that we aren’t presenting specifically on this data</a:t>
            </a:r>
          </a:p>
          <a:p>
            <a:endParaRPr lang="en-US"/>
          </a:p>
          <a:p>
            <a:r>
              <a:rPr lang="en-US" dirty="0"/>
              <a:t>Station 1 consisted of the following surveys and was supervised by a University of Dayton student who provided instructions on how to complete surveys.</a:t>
            </a:r>
          </a:p>
          <a:p>
            <a:endParaRPr lang="en-US"/>
          </a:p>
          <a:p>
            <a:r>
              <a:rPr lang="en-US" dirty="0"/>
              <a:t>Disabilities of the Arm, Shoulder, &amp; Hand (DASH)</a:t>
            </a:r>
          </a:p>
          <a:p>
            <a:r>
              <a:rPr lang="en-US" dirty="0"/>
              <a:t>Functional Assessment of Cancer Therapy (FACT-B)</a:t>
            </a:r>
          </a:p>
          <a:p>
            <a:r>
              <a:rPr lang="en-US" dirty="0"/>
              <a:t>Perceived Stress Scale</a:t>
            </a:r>
          </a:p>
          <a:p>
            <a:r>
              <a:rPr lang="en-US" dirty="0"/>
              <a:t>Fear of Physical Activity/Exercise Scale- Breast Cancer </a:t>
            </a:r>
          </a:p>
          <a:p>
            <a:endParaRPr lang="en-US"/>
          </a:p>
        </p:txBody>
      </p:sp>
      <p:sp>
        <p:nvSpPr>
          <p:cNvPr id="4" name="Slide Number Placeholder 3"/>
          <p:cNvSpPr>
            <a:spLocks noGrp="1"/>
          </p:cNvSpPr>
          <p:nvPr>
            <p:ph type="sldNum" sz="quarter" idx="10"/>
          </p:nvPr>
        </p:nvSpPr>
        <p:spPr/>
        <p:txBody>
          <a:bodyPr/>
          <a:lstStyle/>
          <a:p>
            <a:fld id="{21CD58CA-00EA-40A8-B046-80B3D067BE2B}" type="slidenum">
              <a:rPr lang="en-US"/>
              <a:t>13</a:t>
            </a:fld>
            <a:endParaRPr lang="en-US"/>
          </a:p>
        </p:txBody>
      </p:sp>
    </p:spTree>
    <p:extLst>
      <p:ext uri="{BB962C8B-B14F-4D97-AF65-F5344CB8AC3E}">
        <p14:creationId xmlns:p14="http://schemas.microsoft.com/office/powerpoint/2010/main" val="28397812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21228" y="2408349"/>
            <a:ext cx="6036972" cy="1571223"/>
          </a:xfrm>
        </p:spPr>
        <p:txBody>
          <a:bodyPr>
            <a:normAutofit/>
          </a:bodyPr>
          <a:lstStyle>
            <a:lvl1pPr algn="l">
              <a:defRPr sz="3600"/>
            </a:lvl1pPr>
          </a:lstStyle>
          <a:p>
            <a:r>
              <a:rPr lang="en-US" dirty="0"/>
              <a:t>Click to edit Master title style</a:t>
            </a:r>
          </a:p>
        </p:txBody>
      </p:sp>
      <p:sp>
        <p:nvSpPr>
          <p:cNvPr id="3" name="Subtitle 2"/>
          <p:cNvSpPr>
            <a:spLocks noGrp="1"/>
          </p:cNvSpPr>
          <p:nvPr>
            <p:ph type="subTitle" idx="1"/>
          </p:nvPr>
        </p:nvSpPr>
        <p:spPr>
          <a:xfrm>
            <a:off x="1143000" y="4018209"/>
            <a:ext cx="6858000" cy="463639"/>
          </a:xfrm>
        </p:spPr>
        <p:txBody>
          <a:bodyPr anchor="ctr">
            <a:normAutofit/>
          </a:bodyPr>
          <a:lstStyle>
            <a:lvl1pPr marL="0" indent="0" algn="ctr">
              <a:buNone/>
              <a:defRPr sz="2400">
                <a:solidFill>
                  <a:srgbClr val="5E213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fld id="{5BDC7978-EF0B-4435-8875-23FA8BF5E8E6}" type="datetimeFigureOut">
              <a:rPr lang="en-US" altLang="en-US"/>
              <a:pPr/>
              <a:t>11/10/2016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133414E-17E9-4733-891F-90640BEFA813}" type="slidenum">
              <a:rPr lang="en-US" altLang="en-US"/>
              <a:pPr/>
              <a:t>‹#›</a:t>
            </a:fld>
            <a:endParaRPr lang="en-US" altLang="en-US"/>
          </a:p>
        </p:txBody>
      </p:sp>
    </p:spTree>
    <p:extLst>
      <p:ext uri="{BB962C8B-B14F-4D97-AF65-F5344CB8AC3E}">
        <p14:creationId xmlns:p14="http://schemas.microsoft.com/office/powerpoint/2010/main" val="951575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4162F357-1D8C-428B-96CB-573B07A43F9A}" type="datetimeFigureOut">
              <a:rPr lang="en-US" altLang="en-US"/>
              <a:pPr/>
              <a:t>11/10/2016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A2CC2E4-0D5F-4C4D-AAD3-4E0B4260B2D7}" type="slidenum">
              <a:rPr lang="en-US" altLang="en-US"/>
              <a:pPr/>
              <a:t>‹#›</a:t>
            </a:fld>
            <a:endParaRPr lang="en-US" altLang="en-US"/>
          </a:p>
        </p:txBody>
      </p:sp>
    </p:spTree>
    <p:extLst>
      <p:ext uri="{BB962C8B-B14F-4D97-AF65-F5344CB8AC3E}">
        <p14:creationId xmlns:p14="http://schemas.microsoft.com/office/powerpoint/2010/main" val="2869426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5BF55199-6E27-4D74-A4AC-F42DFD4A52BA}" type="datetimeFigureOut">
              <a:rPr lang="en-US" altLang="en-US"/>
              <a:pPr/>
              <a:t>11/10/2016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DCC2EE4-833D-41C1-BFBF-6CC918AD389A}" type="slidenum">
              <a:rPr lang="en-US" altLang="en-US"/>
              <a:pPr/>
              <a:t>‹#›</a:t>
            </a:fld>
            <a:endParaRPr lang="en-US" altLang="en-US"/>
          </a:p>
        </p:txBody>
      </p:sp>
    </p:spTree>
    <p:extLst>
      <p:ext uri="{BB962C8B-B14F-4D97-AF65-F5344CB8AC3E}">
        <p14:creationId xmlns:p14="http://schemas.microsoft.com/office/powerpoint/2010/main" val="750064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13E28310-1559-40A0-922E-212BDC7D9286}" type="datetimeFigureOut">
              <a:rPr lang="en-US" altLang="en-US"/>
              <a:pPr/>
              <a:t>11/10/2016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6AF95F5-C41E-455E-A96B-3B2005B0FE05}" type="slidenum">
              <a:rPr lang="en-US" altLang="en-US"/>
              <a:pPr/>
              <a:t>‹#›</a:t>
            </a:fld>
            <a:endParaRPr lang="en-US" altLang="en-US"/>
          </a:p>
        </p:txBody>
      </p:sp>
    </p:spTree>
    <p:extLst>
      <p:ext uri="{BB962C8B-B14F-4D97-AF65-F5344CB8AC3E}">
        <p14:creationId xmlns:p14="http://schemas.microsoft.com/office/powerpoint/2010/main" val="2728400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fld id="{E74FDE93-4A64-4097-B62B-EA1C57667B3A}" type="datetimeFigureOut">
              <a:rPr lang="en-US" altLang="en-US"/>
              <a:pPr/>
              <a:t>11/10/2016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DE9B28D-7EF7-4F28-B2B1-2B3685F55077}" type="slidenum">
              <a:rPr lang="en-US" altLang="en-US"/>
              <a:pPr/>
              <a:t>‹#›</a:t>
            </a:fld>
            <a:endParaRPr lang="en-US" altLang="en-US"/>
          </a:p>
        </p:txBody>
      </p:sp>
    </p:spTree>
    <p:extLst>
      <p:ext uri="{BB962C8B-B14F-4D97-AF65-F5344CB8AC3E}">
        <p14:creationId xmlns:p14="http://schemas.microsoft.com/office/powerpoint/2010/main" val="2755016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12729"/>
            <a:ext cx="3886200" cy="48642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12729"/>
            <a:ext cx="3886200" cy="48642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fld id="{28983152-64EF-460C-B2A8-F5BA49BFA2B2}" type="datetimeFigureOut">
              <a:rPr lang="en-US" altLang="en-US"/>
              <a:pPr/>
              <a:t>11/10/2016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150578C-9B7F-4C88-82E7-AA2E9F5FB62E}" type="slidenum">
              <a:rPr lang="en-US" altLang="en-US"/>
              <a:pPr/>
              <a:t>‹#›</a:t>
            </a:fld>
            <a:endParaRPr lang="en-US" altLang="en-US"/>
          </a:p>
        </p:txBody>
      </p:sp>
    </p:spTree>
    <p:extLst>
      <p:ext uri="{BB962C8B-B14F-4D97-AF65-F5344CB8AC3E}">
        <p14:creationId xmlns:p14="http://schemas.microsoft.com/office/powerpoint/2010/main" val="393966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20473" y="365127"/>
            <a:ext cx="5708946" cy="755336"/>
          </a:xfrm>
        </p:spPr>
        <p:txBody>
          <a:bodyPr/>
          <a:lstStyle/>
          <a:p>
            <a:r>
              <a:rPr lang="en-US" dirty="0"/>
              <a:t>Click to edit Master title style</a:t>
            </a:r>
          </a:p>
        </p:txBody>
      </p:sp>
      <p:sp>
        <p:nvSpPr>
          <p:cNvPr id="3" name="Text Placeholder 2"/>
          <p:cNvSpPr>
            <a:spLocks noGrp="1"/>
          </p:cNvSpPr>
          <p:nvPr>
            <p:ph type="body" idx="1"/>
          </p:nvPr>
        </p:nvSpPr>
        <p:spPr>
          <a:xfrm>
            <a:off x="629842" y="1266307"/>
            <a:ext cx="3868340" cy="823912"/>
          </a:xfrm>
          <a:solidFill>
            <a:schemeClr val="bg1"/>
          </a:solidFill>
        </p:spPr>
        <p:txBody>
          <a:bodyPr anchor="b"/>
          <a:lstStyle>
            <a:lvl1pPr marL="0" indent="0">
              <a:buNone/>
              <a:defRPr sz="2400" b="1">
                <a:solidFill>
                  <a:srgbClr val="5E213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090219"/>
            <a:ext cx="3868340" cy="4099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9207"/>
            <a:ext cx="3887391" cy="823912"/>
          </a:xfrm>
          <a:solidFill>
            <a:schemeClr val="bg1"/>
          </a:solidFill>
        </p:spPr>
        <p:txBody>
          <a:bodyPr anchor="b"/>
          <a:lstStyle>
            <a:lvl1pPr marL="0" indent="0">
              <a:buNone/>
              <a:defRPr sz="2400" b="1">
                <a:solidFill>
                  <a:srgbClr val="5E213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090219"/>
            <a:ext cx="3887391" cy="40994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lvl1pPr>
              <a:defRPr/>
            </a:lvl1pPr>
          </a:lstStyle>
          <a:p>
            <a:fld id="{337BFD2D-F41D-42F4-B83E-E00DD9CF1D3B}" type="datetimeFigureOut">
              <a:rPr lang="en-US" altLang="en-US"/>
              <a:pPr/>
              <a:t>11/10/2016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A5C9C45-C645-45FA-A57E-5FB32C71DB9D}" type="slidenum">
              <a:rPr lang="en-US" altLang="en-US"/>
              <a:pPr/>
              <a:t>‹#›</a:t>
            </a:fld>
            <a:endParaRPr lang="en-US" altLang="en-US"/>
          </a:p>
        </p:txBody>
      </p:sp>
    </p:spTree>
    <p:extLst>
      <p:ext uri="{BB962C8B-B14F-4D97-AF65-F5344CB8AC3E}">
        <p14:creationId xmlns:p14="http://schemas.microsoft.com/office/powerpoint/2010/main" val="3255165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3DB5E329-A88D-4448-AE61-19159AD33DCE}" type="datetimeFigureOut">
              <a:rPr lang="en-US" altLang="en-US"/>
              <a:pPr/>
              <a:t>11/10/2016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B81C6823-735E-4BF4-9A1E-BDED11EF36B5}" type="slidenum">
              <a:rPr lang="en-US" altLang="en-US"/>
              <a:pPr/>
              <a:t>‹#›</a:t>
            </a:fld>
            <a:endParaRPr lang="en-US" altLang="en-US"/>
          </a:p>
        </p:txBody>
      </p:sp>
    </p:spTree>
    <p:extLst>
      <p:ext uri="{BB962C8B-B14F-4D97-AF65-F5344CB8AC3E}">
        <p14:creationId xmlns:p14="http://schemas.microsoft.com/office/powerpoint/2010/main" val="4007853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3E91A4D-39C5-477D-B1F6-A5CA68434CAD}" type="datetimeFigureOut">
              <a:rPr lang="en-US" altLang="en-US"/>
              <a:pPr/>
              <a:t>11/10/2016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F1CC405-B2ED-4B12-865A-9BE7ED743FBF}" type="slidenum">
              <a:rPr lang="en-US" altLang="en-US"/>
              <a:pPr/>
              <a:t>‹#›</a:t>
            </a:fld>
            <a:endParaRPr lang="en-US" altLang="en-US"/>
          </a:p>
        </p:txBody>
      </p:sp>
    </p:spTree>
    <p:extLst>
      <p:ext uri="{BB962C8B-B14F-4D97-AF65-F5344CB8AC3E}">
        <p14:creationId xmlns:p14="http://schemas.microsoft.com/office/powerpoint/2010/main" val="4028987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C0854B2A-C4BC-42D3-A798-ED135D0A1397}" type="datetimeFigureOut">
              <a:rPr lang="en-US" altLang="en-US"/>
              <a:pPr/>
              <a:t>11/10/2016</a:t>
            </a:fld>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94876186-3BFE-4A33-A2C4-0F357C88B1A7}" type="slidenum">
              <a:rPr lang="en-US" altLang="en-US"/>
              <a:pPr/>
              <a:t>‹#›</a:t>
            </a:fld>
            <a:endParaRPr lang="en-US" altLang="en-US"/>
          </a:p>
        </p:txBody>
      </p:sp>
    </p:spTree>
    <p:extLst>
      <p:ext uri="{BB962C8B-B14F-4D97-AF65-F5344CB8AC3E}">
        <p14:creationId xmlns:p14="http://schemas.microsoft.com/office/powerpoint/2010/main" val="2599372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solidFill>
                  <a:schemeClr val="bg1"/>
                </a:solidFill>
              </a:defRPr>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E18E13F-B920-4662-A05D-ECCC7832EC57}" type="datetimeFigureOut">
              <a:rPr lang="en-US" altLang="en-US"/>
              <a:pPr/>
              <a:t>11/10/2016</a:t>
            </a:fld>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ED5D0875-6232-41B2-BDA0-C184B750BB9D}" type="slidenum">
              <a:rPr lang="en-US" altLang="en-US"/>
              <a:pPr/>
              <a:t>‹#›</a:t>
            </a:fld>
            <a:endParaRPr lang="en-US" altLang="en-US"/>
          </a:p>
        </p:txBody>
      </p:sp>
    </p:spTree>
    <p:extLst>
      <p:ext uri="{BB962C8B-B14F-4D97-AF65-F5344CB8AC3E}">
        <p14:creationId xmlns:p14="http://schemas.microsoft.com/office/powerpoint/2010/main" val="261604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820988" y="365125"/>
            <a:ext cx="56943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300163"/>
            <a:ext cx="78867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80F37A67-3B45-42B4-B1B7-537AB6BD9C8E}" type="datetimeFigureOut">
              <a:rPr lang="en-US" altLang="en-US"/>
              <a:pPr/>
              <a:t>11/10/2016</a:t>
            </a:fld>
            <a:endParaRPr lang="en-US"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E3AB8D3-75CD-4CD7-90AC-43724C843BA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99" r:id="rId1"/>
    <p:sldLayoutId id="2147483693" r:id="rId2"/>
    <p:sldLayoutId id="2147483700" r:id="rId3"/>
    <p:sldLayoutId id="2147483694" r:id="rId4"/>
    <p:sldLayoutId id="2147483695" r:id="rId5"/>
    <p:sldLayoutId id="2147483696" r:id="rId6"/>
    <p:sldLayoutId id="2147483697" r:id="rId7"/>
    <p:sldLayoutId id="2147483701" r:id="rId8"/>
    <p:sldLayoutId id="2147483702" r:id="rId9"/>
    <p:sldLayoutId id="2147483698" r:id="rId10"/>
    <p:sldLayoutId id="2147483703" r:id="rId11"/>
  </p:sldLayoutIdLst>
  <p:txStyles>
    <p:titleStyle>
      <a:lvl1pPr algn="l" rtl="0" eaLnBrk="0" fontAlgn="base" hangingPunct="0">
        <a:lnSpc>
          <a:spcPct val="90000"/>
        </a:lnSpc>
        <a:spcBef>
          <a:spcPct val="0"/>
        </a:spcBef>
        <a:spcAft>
          <a:spcPct val="0"/>
        </a:spcAft>
        <a:defRPr sz="3600" kern="1200">
          <a:solidFill>
            <a:schemeClr val="bg1"/>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3600">
          <a:solidFill>
            <a:schemeClr val="bg1"/>
          </a:solidFill>
          <a:latin typeface="Arial"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3600">
          <a:solidFill>
            <a:schemeClr val="bg1"/>
          </a:solidFill>
          <a:latin typeface="Arial"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3600">
          <a:solidFill>
            <a:schemeClr val="bg1"/>
          </a:solidFill>
          <a:latin typeface="Arial"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3600">
          <a:solidFill>
            <a:schemeClr val="bg1"/>
          </a:solidFill>
          <a:latin typeface="Arial" charset="0"/>
          <a:ea typeface="MS PGothic" panose="020B0600070205080204" pitchFamily="34" charset="-128"/>
          <a:cs typeface="ＭＳ Ｐゴシック" charset="0"/>
        </a:defRPr>
      </a:lvl5pPr>
      <a:lvl6pPr marL="457200" algn="l" rtl="0" fontAlgn="base">
        <a:lnSpc>
          <a:spcPct val="90000"/>
        </a:lnSpc>
        <a:spcBef>
          <a:spcPct val="0"/>
        </a:spcBef>
        <a:spcAft>
          <a:spcPct val="0"/>
        </a:spcAft>
        <a:defRPr sz="3600">
          <a:solidFill>
            <a:schemeClr val="bg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600">
          <a:solidFill>
            <a:schemeClr val="bg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600">
          <a:solidFill>
            <a:schemeClr val="bg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600">
          <a:solidFill>
            <a:schemeClr val="bg1"/>
          </a:solidFill>
          <a:latin typeface="Arial" charset="0"/>
          <a:ea typeface="ＭＳ Ｐゴシック" charset="0"/>
          <a:cs typeface="ＭＳ Ｐゴシック"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a:xfrm>
            <a:off x="2420938" y="2408238"/>
            <a:ext cx="6037262" cy="1571625"/>
          </a:xfrm>
        </p:spPr>
        <p:txBody>
          <a:bodyPr>
            <a:normAutofit fontScale="90000"/>
          </a:bodyPr>
          <a:lstStyle/>
          <a:p>
            <a:pPr eaLnBrk="1" hangingPunct="1"/>
            <a:r>
              <a:rPr lang="en-US" sz="3100" dirty="0"/>
              <a:t>Describing the Impact of Stress on Self-Perception of Upper Extremity Function among Women Treated for Breast Cancer</a:t>
            </a:r>
            <a:endParaRPr lang="en-US" altLang="en-US" sz="3100" dirty="0"/>
          </a:p>
        </p:txBody>
      </p:sp>
      <p:sp>
        <p:nvSpPr>
          <p:cNvPr id="13314" name="Subtitle 2"/>
          <p:cNvSpPr>
            <a:spLocks noGrp="1"/>
          </p:cNvSpPr>
          <p:nvPr>
            <p:ph type="subTitle" idx="1"/>
          </p:nvPr>
        </p:nvSpPr>
        <p:spPr>
          <a:xfrm>
            <a:off x="1517549" y="3979863"/>
            <a:ext cx="5952744" cy="484561"/>
          </a:xfrm>
        </p:spPr>
        <p:txBody>
          <a:bodyPr>
            <a:noAutofit/>
          </a:bodyPr>
          <a:lstStyle/>
          <a:p>
            <a:pPr eaLnBrk="1" hangingPunct="1"/>
            <a:r>
              <a:rPr lang="en-US" altLang="en-US" sz="1600" dirty="0"/>
              <a:t>Christina </a:t>
            </a:r>
            <a:r>
              <a:rPr lang="en-US" altLang="en-US" sz="1600" dirty="0" err="1"/>
              <a:t>Ciolek</a:t>
            </a:r>
            <a:r>
              <a:rPr lang="en-US" altLang="en-US" sz="1600" dirty="0"/>
              <a:t>, Megan </a:t>
            </a:r>
            <a:r>
              <a:rPr lang="en-US" altLang="en-US" sz="1600" dirty="0" err="1"/>
              <a:t>Fante</a:t>
            </a:r>
            <a:r>
              <a:rPr lang="en-US" altLang="en-US" sz="1600" dirty="0"/>
              <a:t>, Maggie Jasper, Katie Michal, Sara </a:t>
            </a:r>
            <a:r>
              <a:rPr lang="en-US" altLang="en-US" sz="1600" dirty="0" err="1"/>
              <a:t>Moulder</a:t>
            </a:r>
            <a:r>
              <a:rPr lang="en-US" altLang="en-US" sz="1600" dirty="0"/>
              <a:t>, Stacey Neat, Kasi Webb, and Sarah </a:t>
            </a:r>
            <a:r>
              <a:rPr lang="en-US" altLang="en-US" sz="1600" dirty="0" err="1"/>
              <a:t>Weyer</a:t>
            </a:r>
            <a:endParaRPr lang="en-US" altLang="en-US" sz="1600" dirty="0"/>
          </a:p>
        </p:txBody>
      </p:sp>
      <p:sp>
        <p:nvSpPr>
          <p:cNvPr id="3" name="TextBox 2"/>
          <p:cNvSpPr txBox="1"/>
          <p:nvPr/>
        </p:nvSpPr>
        <p:spPr>
          <a:xfrm>
            <a:off x="1673706" y="4648170"/>
            <a:ext cx="5796587" cy="338554"/>
          </a:xfrm>
          <a:prstGeom prst="rect">
            <a:avLst/>
          </a:prstGeom>
          <a:noFill/>
        </p:spPr>
        <p:txBody>
          <a:bodyPr wrap="square" rtlCol="0">
            <a:spAutoFit/>
          </a:bodyPr>
          <a:lstStyle/>
          <a:p>
            <a:r>
              <a:rPr lang="en-US" sz="1600" dirty="0">
                <a:solidFill>
                  <a:schemeClr val="bg1"/>
                </a:solidFill>
              </a:rPr>
              <a:t>Faculty Mentor:  Anne Fleischer, PhD., MPH, OT/L, CLT-LANA</a:t>
            </a:r>
          </a:p>
        </p:txBody>
      </p:sp>
    </p:spTree>
    <p:extLst>
      <p:ext uri="{BB962C8B-B14F-4D97-AF65-F5344CB8AC3E}">
        <p14:creationId xmlns:p14="http://schemas.microsoft.com/office/powerpoint/2010/main" val="2087970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Inclusion Criteria</a:t>
            </a:r>
          </a:p>
        </p:txBody>
      </p:sp>
      <p:sp>
        <p:nvSpPr>
          <p:cNvPr id="3" name="Content Placeholder 2"/>
          <p:cNvSpPr>
            <a:spLocks noGrp="1"/>
          </p:cNvSpPr>
          <p:nvPr>
            <p:ph idx="1"/>
          </p:nvPr>
        </p:nvSpPr>
        <p:spPr>
          <a:xfrm>
            <a:off x="628650" y="1781909"/>
            <a:ext cx="7886700" cy="4876800"/>
          </a:xfrm>
        </p:spPr>
        <p:txBody>
          <a:bodyPr/>
          <a:lstStyle/>
          <a:p>
            <a:pPr marL="0" indent="0">
              <a:buNone/>
            </a:pPr>
            <a:r>
              <a:rPr lang="en-US" dirty="0">
                <a:solidFill>
                  <a:srgbClr val="FFFFFF"/>
                </a:solidFill>
                <a:latin typeface="Arial"/>
              </a:rPr>
              <a:t>• Diagnosis of breast cancer (unilateral or    </a:t>
            </a:r>
          </a:p>
          <a:p>
            <a:pPr marL="0" indent="0">
              <a:buNone/>
            </a:pPr>
            <a:r>
              <a:rPr lang="en-US" dirty="0">
                <a:solidFill>
                  <a:srgbClr val="FFFFFF"/>
                </a:solidFill>
                <a:latin typeface="Arial"/>
              </a:rPr>
              <a:t>  bilateral) between 12-60 months  </a:t>
            </a:r>
          </a:p>
          <a:p>
            <a:pPr marL="0" indent="0">
              <a:buNone/>
            </a:pPr>
            <a:r>
              <a:rPr lang="en-US" dirty="0">
                <a:solidFill>
                  <a:srgbClr val="FFFFFF"/>
                </a:solidFill>
                <a:latin typeface="Arial"/>
              </a:rPr>
              <a:t>  before enrollment</a:t>
            </a:r>
          </a:p>
          <a:p>
            <a:pPr marL="0" indent="0">
              <a:buNone/>
            </a:pPr>
            <a:r>
              <a:rPr lang="en-US" dirty="0">
                <a:solidFill>
                  <a:srgbClr val="FFFFFF"/>
                </a:solidFill>
              </a:rPr>
              <a:t>• </a:t>
            </a:r>
            <a:r>
              <a:rPr lang="en-US" dirty="0">
                <a:solidFill>
                  <a:srgbClr val="FFFFFF"/>
                </a:solidFill>
                <a:latin typeface="Arial"/>
              </a:rPr>
              <a:t>Stage 0-3 breast cancer</a:t>
            </a:r>
          </a:p>
          <a:p>
            <a:r>
              <a:rPr lang="en-US" dirty="0">
                <a:solidFill>
                  <a:srgbClr val="FFFFFF"/>
                </a:solidFill>
                <a:latin typeface="Arial"/>
              </a:rPr>
              <a:t>Received surgery for cancer</a:t>
            </a:r>
          </a:p>
          <a:p>
            <a:pPr marL="0" indent="0">
              <a:buNone/>
            </a:pPr>
            <a:r>
              <a:rPr lang="en-US" dirty="0">
                <a:solidFill>
                  <a:srgbClr val="FFFFFF"/>
                </a:solidFill>
              </a:rPr>
              <a:t>• Reads and understands English</a:t>
            </a:r>
            <a:endParaRPr lang="en-US" dirty="0">
              <a:solidFill>
                <a:schemeClr val="tx1"/>
              </a:solidFill>
            </a:endParaRPr>
          </a:p>
        </p:txBody>
      </p:sp>
    </p:spTree>
    <p:extLst>
      <p:ext uri="{BB962C8B-B14F-4D97-AF65-F5344CB8AC3E}">
        <p14:creationId xmlns:p14="http://schemas.microsoft.com/office/powerpoint/2010/main" val="2210471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Exclusion Criteria </a:t>
            </a:r>
          </a:p>
        </p:txBody>
      </p:sp>
      <p:sp>
        <p:nvSpPr>
          <p:cNvPr id="3" name="Content Placeholder 2"/>
          <p:cNvSpPr>
            <a:spLocks noGrp="1"/>
          </p:cNvSpPr>
          <p:nvPr>
            <p:ph idx="1"/>
          </p:nvPr>
        </p:nvSpPr>
        <p:spPr>
          <a:xfrm>
            <a:off x="628650" y="1649976"/>
            <a:ext cx="7886700" cy="4249379"/>
          </a:xfrm>
        </p:spPr>
        <p:txBody>
          <a:bodyPr/>
          <a:lstStyle/>
          <a:p>
            <a:r>
              <a:rPr lang="en-US" dirty="0">
                <a:solidFill>
                  <a:srgbClr val="FFFFFF"/>
                </a:solidFill>
                <a:latin typeface="Arial"/>
              </a:rPr>
              <a:t>Metastatic breast cancer</a:t>
            </a:r>
          </a:p>
          <a:p>
            <a:r>
              <a:rPr lang="en-US" dirty="0">
                <a:solidFill>
                  <a:srgbClr val="FFFFFF"/>
                </a:solidFill>
                <a:latin typeface="Arial"/>
              </a:rPr>
              <a:t>Past shoulder injury </a:t>
            </a:r>
          </a:p>
          <a:p>
            <a:r>
              <a:rPr lang="en-US" dirty="0">
                <a:solidFill>
                  <a:srgbClr val="FFFFFF"/>
                </a:solidFill>
                <a:latin typeface="Arial"/>
              </a:rPr>
              <a:t>Shoulder, neck, and/or chest surgery</a:t>
            </a:r>
          </a:p>
          <a:p>
            <a:r>
              <a:rPr lang="en-US" dirty="0">
                <a:solidFill>
                  <a:srgbClr val="FFFFFF"/>
                </a:solidFill>
                <a:latin typeface="Arial"/>
              </a:rPr>
              <a:t>Cognitive deficits</a:t>
            </a:r>
          </a:p>
          <a:p>
            <a:r>
              <a:rPr lang="en-US" dirty="0">
                <a:solidFill>
                  <a:srgbClr val="FFFFFF"/>
                </a:solidFill>
                <a:latin typeface="Arial"/>
              </a:rPr>
              <a:t>Recurrence of cancer</a:t>
            </a:r>
          </a:p>
          <a:p>
            <a:r>
              <a:rPr lang="en-US" dirty="0">
                <a:solidFill>
                  <a:srgbClr val="FFFFFF"/>
                </a:solidFill>
                <a:latin typeface="Arial"/>
              </a:rPr>
              <a:t>Cardiovascular contraindications</a:t>
            </a:r>
          </a:p>
          <a:p>
            <a:r>
              <a:rPr lang="en-US" dirty="0">
                <a:solidFill>
                  <a:srgbClr val="FFFFFF"/>
                </a:solidFill>
                <a:latin typeface="Arial"/>
              </a:rPr>
              <a:t>Non-English speaking</a:t>
            </a:r>
          </a:p>
          <a:p>
            <a:endParaRPr lang="en-US" dirty="0">
              <a:solidFill>
                <a:schemeClr val="tx1"/>
              </a:solidFill>
            </a:endParaRPr>
          </a:p>
        </p:txBody>
      </p:sp>
    </p:spTree>
    <p:extLst>
      <p:ext uri="{BB962C8B-B14F-4D97-AF65-F5344CB8AC3E}">
        <p14:creationId xmlns:p14="http://schemas.microsoft.com/office/powerpoint/2010/main" val="3101826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Informed Consent </a:t>
            </a:r>
          </a:p>
        </p:txBody>
      </p:sp>
      <p:sp>
        <p:nvSpPr>
          <p:cNvPr id="3" name="Content Placeholder 2"/>
          <p:cNvSpPr>
            <a:spLocks noGrp="1"/>
          </p:cNvSpPr>
          <p:nvPr>
            <p:ph idx="1"/>
          </p:nvPr>
        </p:nvSpPr>
        <p:spPr>
          <a:xfrm>
            <a:off x="126609" y="2067079"/>
            <a:ext cx="8707902" cy="2947372"/>
          </a:xfrm>
        </p:spPr>
        <p:txBody>
          <a:bodyPr/>
          <a:lstStyle/>
          <a:p>
            <a:pPr>
              <a:lnSpc>
                <a:spcPct val="150000"/>
              </a:lnSpc>
            </a:pPr>
            <a:r>
              <a:rPr lang="en-US" dirty="0"/>
              <a:t>The informed consent was reviewed with each survivor by physical therapy student.</a:t>
            </a:r>
          </a:p>
          <a:p>
            <a:pPr>
              <a:lnSpc>
                <a:spcPct val="150000"/>
              </a:lnSpc>
            </a:pPr>
            <a:r>
              <a:rPr lang="en-US" dirty="0"/>
              <a:t>After the survivor consented to participate, she began the study at any available station</a:t>
            </a:r>
            <a:r>
              <a:rPr lang="en-US" sz="3600" dirty="0"/>
              <a:t>.  </a:t>
            </a:r>
          </a:p>
          <a:p>
            <a:endParaRPr lang="en-US" dirty="0"/>
          </a:p>
        </p:txBody>
      </p:sp>
    </p:spTree>
    <p:extLst>
      <p:ext uri="{BB962C8B-B14F-4D97-AF65-F5344CB8AC3E}">
        <p14:creationId xmlns:p14="http://schemas.microsoft.com/office/powerpoint/2010/main" val="3767375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1: Surveys</a:t>
            </a:r>
          </a:p>
        </p:txBody>
      </p:sp>
      <p:sp>
        <p:nvSpPr>
          <p:cNvPr id="3" name="Content Placeholder 2"/>
          <p:cNvSpPr>
            <a:spLocks noGrp="1"/>
          </p:cNvSpPr>
          <p:nvPr>
            <p:ph idx="1"/>
          </p:nvPr>
        </p:nvSpPr>
        <p:spPr>
          <a:xfrm>
            <a:off x="239150" y="1349816"/>
            <a:ext cx="8510953" cy="4896239"/>
          </a:xfrm>
        </p:spPr>
        <p:txBody>
          <a:bodyPr/>
          <a:lstStyle/>
          <a:p>
            <a:pPr>
              <a:lnSpc>
                <a:spcPct val="100000"/>
              </a:lnSpc>
            </a:pPr>
            <a:r>
              <a:rPr lang="en-US" b="1" dirty="0"/>
              <a:t>DASH:  </a:t>
            </a:r>
            <a:r>
              <a:rPr lang="en-US" dirty="0">
                <a:latin typeface="Arial" charset="0"/>
              </a:rPr>
              <a:t>describes ability to use arm on side of breast cancer treatment</a:t>
            </a:r>
            <a:endParaRPr lang="en-US" dirty="0"/>
          </a:p>
          <a:p>
            <a:pPr>
              <a:lnSpc>
                <a:spcPct val="100000"/>
              </a:lnSpc>
            </a:pPr>
            <a:r>
              <a:rPr lang="en-US" b="1" dirty="0"/>
              <a:t>FACT-B:  </a:t>
            </a:r>
            <a:r>
              <a:rPr lang="en-US" dirty="0">
                <a:latin typeface="Arial" charset="0"/>
              </a:rPr>
              <a:t>describes breast cancer influence on daily activity and interaction with other people </a:t>
            </a:r>
            <a:endParaRPr lang="en-US" dirty="0"/>
          </a:p>
          <a:p>
            <a:pPr>
              <a:lnSpc>
                <a:spcPct val="100000"/>
              </a:lnSpc>
            </a:pPr>
            <a:r>
              <a:rPr lang="en-US" b="1" dirty="0"/>
              <a:t>Perceived Stress Scale:  </a:t>
            </a:r>
            <a:r>
              <a:rPr lang="en-US" dirty="0">
                <a:latin typeface="Arial" charset="0"/>
              </a:rPr>
              <a:t>describes current stress level</a:t>
            </a:r>
            <a:r>
              <a:rPr lang="en-US" u="sng" dirty="0"/>
              <a:t> </a:t>
            </a:r>
          </a:p>
          <a:p>
            <a:pPr>
              <a:lnSpc>
                <a:spcPct val="100000"/>
              </a:lnSpc>
            </a:pPr>
            <a:r>
              <a:rPr lang="en-US" b="1" dirty="0"/>
              <a:t>Fear of Physical Activity/Exercise Scale – Breast Cancer:</a:t>
            </a:r>
            <a:r>
              <a:rPr lang="en-US" dirty="0">
                <a:latin typeface="Arial" charset="0"/>
              </a:rPr>
              <a:t> describes how they feel about movement and activity</a:t>
            </a:r>
          </a:p>
          <a:p>
            <a:pPr>
              <a:lnSpc>
                <a:spcPct val="100000"/>
              </a:lnSpc>
            </a:pPr>
            <a:endParaRPr lang="en-US" u="sng" dirty="0"/>
          </a:p>
        </p:txBody>
      </p:sp>
    </p:spTree>
    <p:extLst>
      <p:ext uri="{BB962C8B-B14F-4D97-AF65-F5344CB8AC3E}">
        <p14:creationId xmlns:p14="http://schemas.microsoft.com/office/powerpoint/2010/main" val="3671015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Station 2: Physical Measures</a:t>
            </a:r>
          </a:p>
        </p:txBody>
      </p:sp>
      <p:sp>
        <p:nvSpPr>
          <p:cNvPr id="3" name="Content Placeholder 2"/>
          <p:cNvSpPr>
            <a:spLocks noGrp="1"/>
          </p:cNvSpPr>
          <p:nvPr>
            <p:ph idx="1"/>
          </p:nvPr>
        </p:nvSpPr>
        <p:spPr>
          <a:xfrm>
            <a:off x="230262" y="1302287"/>
            <a:ext cx="8759727" cy="5089134"/>
          </a:xfrm>
        </p:spPr>
        <p:txBody>
          <a:bodyPr/>
          <a:lstStyle/>
          <a:p>
            <a:r>
              <a:rPr lang="en-US" sz="2800" b="1" dirty="0">
                <a:solidFill>
                  <a:srgbClr val="FFFFFF"/>
                </a:solidFill>
              </a:rPr>
              <a:t>Strength- </a:t>
            </a:r>
            <a:r>
              <a:rPr lang="en-US" sz="2800" dirty="0">
                <a:solidFill>
                  <a:srgbClr val="FFFFFF"/>
                </a:solidFill>
              </a:rPr>
              <a:t>measured </a:t>
            </a:r>
            <a:r>
              <a:rPr lang="en-US" sz="2800" dirty="0"/>
              <a:t>using a dynamometer </a:t>
            </a:r>
            <a:endParaRPr lang="en-US" sz="2800" dirty="0">
              <a:solidFill>
                <a:srgbClr val="FFFFFF"/>
              </a:solidFill>
            </a:endParaRPr>
          </a:p>
          <a:p>
            <a:r>
              <a:rPr lang="en-US" sz="2800" b="1" dirty="0">
                <a:solidFill>
                  <a:srgbClr val="FFFFFF"/>
                </a:solidFill>
              </a:rPr>
              <a:t>Range of Motion- </a:t>
            </a:r>
            <a:r>
              <a:rPr lang="en-US" sz="2800" dirty="0"/>
              <a:t>arm flexion measured in standing and internal/external rotation measured in supine</a:t>
            </a:r>
          </a:p>
          <a:p>
            <a:r>
              <a:rPr lang="en-US" sz="2800" b="1" dirty="0">
                <a:solidFill>
                  <a:srgbClr val="FFFFFF"/>
                </a:solidFill>
              </a:rPr>
              <a:t>Endurance</a:t>
            </a:r>
            <a:r>
              <a:rPr lang="en-US" sz="2800" dirty="0">
                <a:solidFill>
                  <a:srgbClr val="FFFFFF"/>
                </a:solidFill>
              </a:rPr>
              <a:t>- measured during weighted arm flexion</a:t>
            </a:r>
          </a:p>
          <a:p>
            <a:r>
              <a:rPr lang="en-US" sz="2800" b="1" dirty="0">
                <a:solidFill>
                  <a:srgbClr val="FFFFFF"/>
                </a:solidFill>
              </a:rPr>
              <a:t>Height and Weight- </a:t>
            </a:r>
            <a:r>
              <a:rPr lang="en-US" sz="2800" dirty="0">
                <a:solidFill>
                  <a:srgbClr val="FFFFFF"/>
                </a:solidFill>
              </a:rPr>
              <a:t>measured using a meter stick and scale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324" y="4170850"/>
            <a:ext cx="3381328" cy="253599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4025" y="4036250"/>
            <a:ext cx="2005180" cy="2670596"/>
          </a:xfrm>
          <a:prstGeom prst="rect">
            <a:avLst/>
          </a:prstGeom>
        </p:spPr>
      </p:pic>
    </p:spTree>
    <p:extLst>
      <p:ext uri="{BB962C8B-B14F-4D97-AF65-F5344CB8AC3E}">
        <p14:creationId xmlns:p14="http://schemas.microsoft.com/office/powerpoint/2010/main" val="2176293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3: Interview </a:t>
            </a:r>
          </a:p>
        </p:txBody>
      </p:sp>
      <p:pic>
        <p:nvPicPr>
          <p:cNvPr id="5" name="Picture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094740" y="3349173"/>
            <a:ext cx="2106035" cy="2632070"/>
          </a:xfrm>
        </p:spPr>
      </p:pic>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331526" y="1312864"/>
            <a:ext cx="2064761" cy="2753015"/>
          </a:xfrm>
        </p:spPr>
      </p:pic>
      <p:sp>
        <p:nvSpPr>
          <p:cNvPr id="6" name="TextBox 5"/>
          <p:cNvSpPr txBox="1"/>
          <p:nvPr/>
        </p:nvSpPr>
        <p:spPr>
          <a:xfrm>
            <a:off x="3886200" y="5981243"/>
            <a:ext cx="4629150" cy="369332"/>
          </a:xfrm>
          <a:prstGeom prst="rect">
            <a:avLst/>
          </a:prstGeom>
          <a:noFill/>
        </p:spPr>
        <p:txBody>
          <a:bodyPr wrap="square" rtlCol="0">
            <a:spAutoFit/>
          </a:bodyPr>
          <a:lstStyle/>
          <a:p>
            <a:pPr lvl="1"/>
            <a:r>
              <a:rPr lang="en-US" dirty="0">
                <a:solidFill>
                  <a:schemeClr val="bg1"/>
                </a:solidFill>
              </a:rPr>
              <a:t>Administered  via Google Hangout</a:t>
            </a:r>
          </a:p>
        </p:txBody>
      </p:sp>
      <p:sp>
        <p:nvSpPr>
          <p:cNvPr id="9" name="TextBox 8"/>
          <p:cNvSpPr txBox="1"/>
          <p:nvPr/>
        </p:nvSpPr>
        <p:spPr>
          <a:xfrm>
            <a:off x="465716" y="1872719"/>
            <a:ext cx="3498273" cy="3785652"/>
          </a:xfrm>
          <a:prstGeom prst="rect">
            <a:avLst/>
          </a:prstGeom>
          <a:noFill/>
        </p:spPr>
        <p:txBody>
          <a:bodyPr wrap="square" rtlCol="0">
            <a:spAutoFit/>
          </a:bodyPr>
          <a:lstStyle/>
          <a:p>
            <a:r>
              <a:rPr lang="en-US" sz="2400" b="1" dirty="0">
                <a:solidFill>
                  <a:schemeClr val="bg1"/>
                </a:solidFill>
              </a:rPr>
              <a:t>Canadian Occupational Performance Measure (</a:t>
            </a:r>
            <a:r>
              <a:rPr lang="en-US" sz="2400" b="1" dirty="0" err="1">
                <a:solidFill>
                  <a:schemeClr val="bg1"/>
                </a:solidFill>
              </a:rPr>
              <a:t>COPM</a:t>
            </a:r>
            <a:r>
              <a:rPr lang="en-US" sz="2400" b="1" dirty="0">
                <a:solidFill>
                  <a:schemeClr val="bg1"/>
                </a:solidFill>
              </a:rPr>
              <a:t>)</a:t>
            </a:r>
          </a:p>
          <a:p>
            <a:endParaRPr lang="en-US" sz="2400" b="1" dirty="0">
              <a:solidFill>
                <a:schemeClr val="bg1"/>
              </a:solidFill>
            </a:endParaRPr>
          </a:p>
          <a:p>
            <a:r>
              <a:rPr lang="en-US" sz="2400" dirty="0">
                <a:solidFill>
                  <a:schemeClr val="bg1"/>
                </a:solidFill>
                <a:latin typeface="Arial" charset="0"/>
              </a:rPr>
              <a:t>Self-perception of satisfaction and performance of everyday life occupations</a:t>
            </a:r>
            <a:endParaRPr lang="en-US" sz="2400" dirty="0">
              <a:solidFill>
                <a:schemeClr val="bg1"/>
              </a:solidFill>
            </a:endParaRPr>
          </a:p>
        </p:txBody>
      </p:sp>
    </p:spTree>
    <p:extLst>
      <p:ext uri="{BB962C8B-B14F-4D97-AF65-F5344CB8AC3E}">
        <p14:creationId xmlns:p14="http://schemas.microsoft.com/office/powerpoint/2010/main" val="2340527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Breast cancer stages</a:t>
            </a:r>
          </a:p>
        </p:txBody>
      </p:sp>
      <p:pic>
        <p:nvPicPr>
          <p:cNvPr id="5" name="Content Placeholder 4"/>
          <p:cNvPicPr>
            <a:picLocks noGrp="1" noChangeAspect="1"/>
          </p:cNvPicPr>
          <p:nvPr>
            <p:ph idx="1"/>
          </p:nvPr>
        </p:nvPicPr>
        <p:blipFill rotWithShape="1">
          <a:blip r:embed="rId3"/>
          <a:srcRect t="15987" b="49103"/>
          <a:stretch/>
        </p:blipFill>
        <p:spPr>
          <a:xfrm>
            <a:off x="1810102" y="2516230"/>
            <a:ext cx="5025031" cy="1702480"/>
          </a:xfrm>
          <a:prstGeom prst="rect">
            <a:avLst/>
          </a:prstGeom>
        </p:spPr>
      </p:pic>
    </p:spTree>
    <p:extLst>
      <p:ext uri="{BB962C8B-B14F-4D97-AF65-F5344CB8AC3E}">
        <p14:creationId xmlns:p14="http://schemas.microsoft.com/office/powerpoint/2010/main" val="624377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Breast cancer types</a:t>
            </a:r>
          </a:p>
        </p:txBody>
      </p:sp>
      <p:pic>
        <p:nvPicPr>
          <p:cNvPr id="6" name="Content Placeholder 5"/>
          <p:cNvPicPr>
            <a:picLocks noGrp="1" noChangeAspect="1"/>
          </p:cNvPicPr>
          <p:nvPr>
            <p:ph idx="1"/>
          </p:nvPr>
        </p:nvPicPr>
        <p:blipFill rotWithShape="1">
          <a:blip r:embed="rId3"/>
          <a:srcRect l="-597" t="5136" r="597" b="51413"/>
          <a:stretch/>
        </p:blipFill>
        <p:spPr>
          <a:xfrm>
            <a:off x="2594446" y="2241177"/>
            <a:ext cx="3713656" cy="2904564"/>
          </a:xfrm>
          <a:prstGeom prst="rect">
            <a:avLst/>
          </a:prstGeom>
        </p:spPr>
      </p:pic>
    </p:spTree>
    <p:extLst>
      <p:ext uri="{BB962C8B-B14F-4D97-AF65-F5344CB8AC3E}">
        <p14:creationId xmlns:p14="http://schemas.microsoft.com/office/powerpoint/2010/main" val="3286013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Lymph node biopsy</a:t>
            </a:r>
          </a:p>
        </p:txBody>
      </p:sp>
      <p:pic>
        <p:nvPicPr>
          <p:cNvPr id="4" name="Content Placeholder 3"/>
          <p:cNvPicPr>
            <a:picLocks noGrp="1" noChangeAspect="1"/>
          </p:cNvPicPr>
          <p:nvPr>
            <p:ph idx="1"/>
          </p:nvPr>
        </p:nvPicPr>
        <p:blipFill>
          <a:blip r:embed="rId3"/>
          <a:stretch>
            <a:fillRect/>
          </a:stretch>
        </p:blipFill>
        <p:spPr>
          <a:xfrm>
            <a:off x="905435" y="1578069"/>
            <a:ext cx="4572000" cy="2743200"/>
          </a:xfrm>
          <a:prstGeom prst="rect">
            <a:avLst/>
          </a:prstGeom>
        </p:spPr>
      </p:pic>
      <p:pic>
        <p:nvPicPr>
          <p:cNvPr id="5" name="Picture 4"/>
          <p:cNvPicPr>
            <a:picLocks noChangeAspect="1"/>
          </p:cNvPicPr>
          <p:nvPr/>
        </p:nvPicPr>
        <p:blipFill>
          <a:blip r:embed="rId4"/>
          <a:stretch>
            <a:fillRect/>
          </a:stretch>
        </p:blipFill>
        <p:spPr>
          <a:xfrm>
            <a:off x="5766195" y="3514165"/>
            <a:ext cx="3118786" cy="2653553"/>
          </a:xfrm>
          <a:prstGeom prst="rect">
            <a:avLst/>
          </a:prstGeom>
        </p:spPr>
      </p:pic>
      <p:sp>
        <p:nvSpPr>
          <p:cNvPr id="8" name="TextBox 7"/>
          <p:cNvSpPr txBox="1"/>
          <p:nvPr/>
        </p:nvSpPr>
        <p:spPr>
          <a:xfrm>
            <a:off x="1277470" y="4581197"/>
            <a:ext cx="3576918" cy="369332"/>
          </a:xfrm>
          <a:prstGeom prst="rect">
            <a:avLst/>
          </a:prstGeom>
          <a:noFill/>
        </p:spPr>
        <p:txBody>
          <a:bodyPr wrap="square" rtlCol="0">
            <a:spAutoFit/>
          </a:bodyPr>
          <a:lstStyle/>
          <a:p>
            <a:r>
              <a:rPr lang="en-US">
                <a:solidFill>
                  <a:schemeClr val="bg1"/>
                </a:solidFill>
              </a:rPr>
              <a:t>Sentinel lymph node dissection</a:t>
            </a:r>
          </a:p>
        </p:txBody>
      </p:sp>
      <p:sp>
        <p:nvSpPr>
          <p:cNvPr id="9" name="TextBox 8"/>
          <p:cNvSpPr txBox="1"/>
          <p:nvPr/>
        </p:nvSpPr>
        <p:spPr>
          <a:xfrm>
            <a:off x="5766195" y="2949669"/>
            <a:ext cx="3339376" cy="369332"/>
          </a:xfrm>
          <a:prstGeom prst="rect">
            <a:avLst/>
          </a:prstGeom>
          <a:noFill/>
        </p:spPr>
        <p:txBody>
          <a:bodyPr wrap="none" rtlCol="0">
            <a:spAutoFit/>
          </a:bodyPr>
          <a:lstStyle/>
          <a:p>
            <a:r>
              <a:rPr lang="en-US">
                <a:solidFill>
                  <a:schemeClr val="bg1"/>
                </a:solidFill>
              </a:rPr>
              <a:t>Axillary lymph node dissection </a:t>
            </a:r>
          </a:p>
        </p:txBody>
      </p:sp>
    </p:spTree>
    <p:extLst>
      <p:ext uri="{BB962C8B-B14F-4D97-AF65-F5344CB8AC3E}">
        <p14:creationId xmlns:p14="http://schemas.microsoft.com/office/powerpoint/2010/main" val="1532837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Breast surgery</a:t>
            </a:r>
          </a:p>
        </p:txBody>
      </p:sp>
      <p:pic>
        <p:nvPicPr>
          <p:cNvPr id="14" name="Picture 13"/>
          <p:cNvPicPr>
            <a:picLocks noChangeAspect="1"/>
          </p:cNvPicPr>
          <p:nvPr/>
        </p:nvPicPr>
        <p:blipFill>
          <a:blip r:embed="rId3"/>
          <a:stretch>
            <a:fillRect/>
          </a:stretch>
        </p:blipFill>
        <p:spPr>
          <a:xfrm>
            <a:off x="2476219" y="1756732"/>
            <a:ext cx="4010025" cy="4114800"/>
          </a:xfrm>
          <a:prstGeom prst="rect">
            <a:avLst/>
          </a:prstGeom>
        </p:spPr>
      </p:pic>
    </p:spTree>
    <p:extLst>
      <p:ext uri="{BB962C8B-B14F-4D97-AF65-F5344CB8AC3E}">
        <p14:creationId xmlns:p14="http://schemas.microsoft.com/office/powerpoint/2010/main" val="2479721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3398" y="1462396"/>
            <a:ext cx="7886700" cy="4876800"/>
          </a:xfrm>
        </p:spPr>
        <p:txBody>
          <a:bodyPr/>
          <a:lstStyle/>
          <a:p>
            <a:pPr>
              <a:lnSpc>
                <a:spcPct val="150000"/>
              </a:lnSpc>
            </a:pPr>
            <a:r>
              <a:rPr lang="en-US" sz="2800" dirty="0"/>
              <a:t>In 2016, an estimated 249,260 women are projected to be diagnosed with breast cancer.</a:t>
            </a:r>
          </a:p>
          <a:p>
            <a:pPr>
              <a:lnSpc>
                <a:spcPct val="150000"/>
              </a:lnSpc>
            </a:pPr>
            <a:r>
              <a:rPr lang="en-US" sz="2800" dirty="0"/>
              <a:t>29% of all newly diagnosed female cancers </a:t>
            </a:r>
          </a:p>
          <a:p>
            <a:pPr>
              <a:lnSpc>
                <a:spcPct val="150000"/>
              </a:lnSpc>
            </a:pPr>
            <a:r>
              <a:rPr lang="en-US" sz="2800" dirty="0"/>
              <a:t>Average of 91% of women surviving breast cancer for 5 years.</a:t>
            </a:r>
          </a:p>
          <a:p>
            <a:pPr marL="0" indent="0" algn="r">
              <a:lnSpc>
                <a:spcPct val="150000"/>
              </a:lnSpc>
              <a:buNone/>
            </a:pPr>
            <a:r>
              <a:rPr lang="en-US" sz="2400" dirty="0"/>
              <a:t>(Siegel, Miller, &amp; </a:t>
            </a:r>
            <a:r>
              <a:rPr lang="en-US" sz="2400" dirty="0" err="1"/>
              <a:t>Jemal</a:t>
            </a:r>
            <a:r>
              <a:rPr lang="en-US" sz="2400" dirty="0"/>
              <a:t>, 2016)</a:t>
            </a:r>
            <a:endParaRPr lang="en-US" sz="2400" dirty="0">
              <a:latin typeface="Times New Roman"/>
            </a:endParaRPr>
          </a:p>
          <a:p>
            <a:endParaRPr lang="en-US" sz="2400" dirty="0"/>
          </a:p>
        </p:txBody>
      </p:sp>
    </p:spTree>
    <p:extLst>
      <p:ext uri="{BB962C8B-B14F-4D97-AF65-F5344CB8AC3E}">
        <p14:creationId xmlns:p14="http://schemas.microsoft.com/office/powerpoint/2010/main" val="332156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Radiation therapy</a:t>
            </a:r>
          </a:p>
        </p:txBody>
      </p:sp>
      <p:pic>
        <p:nvPicPr>
          <p:cNvPr id="7" name="Content Placeholder 6"/>
          <p:cNvPicPr>
            <a:picLocks noGrp="1" noChangeAspect="1"/>
          </p:cNvPicPr>
          <p:nvPr>
            <p:ph idx="1"/>
          </p:nvPr>
        </p:nvPicPr>
        <p:blipFill>
          <a:blip r:embed="rId3"/>
          <a:stretch>
            <a:fillRect/>
          </a:stretch>
        </p:blipFill>
        <p:spPr>
          <a:xfrm>
            <a:off x="2190750" y="1547813"/>
            <a:ext cx="4762500" cy="4381500"/>
          </a:xfrm>
          <a:prstGeom prst="rect">
            <a:avLst/>
          </a:prstGeom>
        </p:spPr>
      </p:pic>
    </p:spTree>
    <p:extLst>
      <p:ext uri="{BB962C8B-B14F-4D97-AF65-F5344CB8AC3E}">
        <p14:creationId xmlns:p14="http://schemas.microsoft.com/office/powerpoint/2010/main" val="2005302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t>Chemotherapy Induced Peripheral Neuropathy</a:t>
            </a:r>
          </a:p>
        </p:txBody>
      </p:sp>
      <p:sp>
        <p:nvSpPr>
          <p:cNvPr id="3" name="Content Placeholder 2"/>
          <p:cNvSpPr>
            <a:spLocks noGrp="1"/>
          </p:cNvSpPr>
          <p:nvPr>
            <p:ph idx="1"/>
          </p:nvPr>
        </p:nvSpPr>
        <p:spPr>
          <a:xfrm>
            <a:off x="628650" y="1461528"/>
            <a:ext cx="7886700" cy="4876800"/>
          </a:xfrm>
        </p:spPr>
        <p:txBody>
          <a:bodyPr numCol="2"/>
          <a:lstStyle/>
          <a:p>
            <a:r>
              <a:rPr lang="en-US" sz="2000"/>
              <a:t>Pain (which may be there all the time or come and go, like shooting or stabbing pain)</a:t>
            </a:r>
          </a:p>
          <a:p>
            <a:r>
              <a:rPr lang="en-US" sz="2000"/>
              <a:t>Burning</a:t>
            </a:r>
          </a:p>
          <a:p>
            <a:r>
              <a:rPr lang="en-US" sz="2000"/>
              <a:t>Tingling (“pins and needles” feeling) or electric/shock-like pain</a:t>
            </a:r>
          </a:p>
          <a:p>
            <a:r>
              <a:rPr lang="en-US" sz="2000"/>
              <a:t>Loss of feeling (which can be numbness or just less ability to sense pressure, touch, heat, or cold)</a:t>
            </a:r>
          </a:p>
          <a:p>
            <a:r>
              <a:rPr lang="en-US" sz="2000"/>
              <a:t>Trouble using your fingers to pick up or hold things; dropping things</a:t>
            </a:r>
          </a:p>
          <a:p>
            <a:r>
              <a:rPr lang="en-US" sz="2000"/>
              <a:t>Balance problems</a:t>
            </a:r>
          </a:p>
          <a:p>
            <a:r>
              <a:rPr lang="en-US" sz="2000"/>
              <a:t>Trouble with tripping or stumbling while walking</a:t>
            </a:r>
          </a:p>
          <a:p>
            <a:r>
              <a:rPr lang="en-US" sz="2000"/>
              <a:t>Being more sensitive to cold or heat</a:t>
            </a:r>
          </a:p>
          <a:p>
            <a:r>
              <a:rPr lang="en-US" sz="2000"/>
              <a:t>Being more sensitive to touch or pressure</a:t>
            </a:r>
          </a:p>
          <a:p>
            <a:r>
              <a:rPr lang="en-US" sz="2000"/>
              <a:t>Shrinking muscles and/or muscle weakness</a:t>
            </a:r>
          </a:p>
          <a:p>
            <a:r>
              <a:rPr lang="en-US" sz="2000"/>
              <a:t>Trouble swallowing</a:t>
            </a:r>
          </a:p>
          <a:p>
            <a:r>
              <a:rPr lang="en-US" sz="2000"/>
              <a:t>Constipation</a:t>
            </a:r>
          </a:p>
          <a:p>
            <a:r>
              <a:rPr lang="en-US" sz="2000"/>
              <a:t>Trouble passing urine</a:t>
            </a:r>
          </a:p>
          <a:p>
            <a:r>
              <a:rPr lang="en-US" sz="2000"/>
              <a:t>Blood pressure changes</a:t>
            </a:r>
          </a:p>
          <a:p>
            <a:r>
              <a:rPr lang="en-US" sz="2000"/>
              <a:t>Decreased or no reflexes</a:t>
            </a:r>
          </a:p>
        </p:txBody>
      </p:sp>
    </p:spTree>
    <p:extLst>
      <p:ext uri="{BB962C8B-B14F-4D97-AF65-F5344CB8AC3E}">
        <p14:creationId xmlns:p14="http://schemas.microsoft.com/office/powerpoint/2010/main" val="3140261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Description of survivors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61194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Stage of Cancer</a:t>
            </a:r>
          </a:p>
        </p:txBody>
      </p:sp>
      <p:graphicFrame>
        <p:nvGraphicFramePr>
          <p:cNvPr id="6" name="Chart 3"/>
          <p:cNvGraphicFramePr>
            <a:graphicFrameLocks noGrp="1"/>
          </p:cNvGraphicFramePr>
          <p:nvPr>
            <p:ph idx="1"/>
            <p:extLst/>
          </p:nvPr>
        </p:nvGraphicFramePr>
        <p:xfrm>
          <a:off x="-197465" y="1372345"/>
          <a:ext cx="9435733" cy="54856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2321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Breast Cancer</a:t>
            </a:r>
          </a:p>
        </p:txBody>
      </p:sp>
      <p:sp>
        <p:nvSpPr>
          <p:cNvPr id="3" name="Content Placeholder 2"/>
          <p:cNvSpPr>
            <a:spLocks noGrp="1"/>
          </p:cNvSpPr>
          <p:nvPr>
            <p:ph idx="1"/>
          </p:nvPr>
        </p:nvSpPr>
        <p:spPr/>
        <p:txBody>
          <a:bodyPr/>
          <a:lstStyle/>
          <a:p>
            <a:endParaRPr lang="en-US"/>
          </a:p>
        </p:txBody>
      </p:sp>
      <p:graphicFrame>
        <p:nvGraphicFramePr>
          <p:cNvPr id="4" name="Content Placeholder 5"/>
          <p:cNvGraphicFramePr>
            <a:graphicFrameLocks/>
          </p:cNvGraphicFramePr>
          <p:nvPr>
            <p:extLst/>
          </p:nvPr>
        </p:nvGraphicFramePr>
        <p:xfrm>
          <a:off x="628650" y="1300163"/>
          <a:ext cx="78867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0074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of Surgery</a:t>
            </a:r>
          </a:p>
        </p:txBody>
      </p:sp>
      <p:graphicFrame>
        <p:nvGraphicFramePr>
          <p:cNvPr id="4" name="Content Placeholder 3"/>
          <p:cNvGraphicFramePr>
            <a:graphicFrameLocks noGrp="1"/>
          </p:cNvGraphicFramePr>
          <p:nvPr>
            <p:ph idx="1"/>
            <p:extLst/>
          </p:nvPr>
        </p:nvGraphicFramePr>
        <p:xfrm>
          <a:off x="628650" y="1300163"/>
          <a:ext cx="78867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502526" y="3006502"/>
            <a:ext cx="466888" cy="553998"/>
          </a:xfrm>
          <a:prstGeom prst="rect">
            <a:avLst/>
          </a:prstGeom>
          <a:noFill/>
        </p:spPr>
        <p:txBody>
          <a:bodyPr wrap="square" rtlCol="0">
            <a:spAutoFit/>
          </a:bodyPr>
          <a:lstStyle/>
          <a:p>
            <a:r>
              <a:rPr lang="en-US" sz="3000" dirty="0"/>
              <a:t>9</a:t>
            </a:r>
          </a:p>
        </p:txBody>
      </p:sp>
      <p:sp>
        <p:nvSpPr>
          <p:cNvPr id="6" name="TextBox 5"/>
          <p:cNvSpPr txBox="1"/>
          <p:nvPr/>
        </p:nvSpPr>
        <p:spPr>
          <a:xfrm>
            <a:off x="4444781" y="3622742"/>
            <a:ext cx="672318" cy="553998"/>
          </a:xfrm>
          <a:prstGeom prst="rect">
            <a:avLst/>
          </a:prstGeom>
          <a:noFill/>
        </p:spPr>
        <p:txBody>
          <a:bodyPr wrap="square" rtlCol="0">
            <a:spAutoFit/>
          </a:bodyPr>
          <a:lstStyle/>
          <a:p>
            <a:r>
              <a:rPr lang="en-US" sz="3000" dirty="0"/>
              <a:t>14</a:t>
            </a:r>
          </a:p>
        </p:txBody>
      </p:sp>
    </p:spTree>
    <p:extLst>
      <p:ext uri="{BB962C8B-B14F-4D97-AF65-F5344CB8AC3E}">
        <p14:creationId xmlns:p14="http://schemas.microsoft.com/office/powerpoint/2010/main" val="3601891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Chemo vs. Non Chemo Survivors</a:t>
            </a:r>
          </a:p>
        </p:txBody>
      </p:sp>
      <p:graphicFrame>
        <p:nvGraphicFramePr>
          <p:cNvPr id="4" name="Content Placeholder 3"/>
          <p:cNvGraphicFramePr>
            <a:graphicFrameLocks noGrp="1"/>
          </p:cNvGraphicFramePr>
          <p:nvPr>
            <p:ph idx="1"/>
            <p:extLst/>
          </p:nvPr>
        </p:nvGraphicFramePr>
        <p:xfrm>
          <a:off x="628650" y="1300163"/>
          <a:ext cx="78867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15532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6" name="Content Placeholder 6"/>
          <p:cNvGraphicFramePr>
            <a:graphicFrameLocks noGrp="1"/>
          </p:cNvGraphicFramePr>
          <p:nvPr>
            <p:ph idx="1"/>
            <p:extLst>
              <p:ext uri="{D42A27DB-BD31-4B8C-83A1-F6EECF244321}">
                <p14:modId xmlns:p14="http://schemas.microsoft.com/office/powerpoint/2010/main" val="332484989"/>
              </p:ext>
            </p:extLst>
          </p:nvPr>
        </p:nvGraphicFramePr>
        <p:xfrm>
          <a:off x="628650" y="1557338"/>
          <a:ext cx="78867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37994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5400" dirty="0"/>
              <a:t>Comparison of survivors who were ≤ 51 yrs. and &gt;51 yrs.</a:t>
            </a:r>
          </a:p>
        </p:txBody>
      </p:sp>
    </p:spTree>
    <p:extLst>
      <p:ext uri="{BB962C8B-B14F-4D97-AF65-F5344CB8AC3E}">
        <p14:creationId xmlns:p14="http://schemas.microsoft.com/office/powerpoint/2010/main" val="1903436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FFFFFF"/>
                </a:solidFill>
              </a:rPr>
              <a:t>Comparison of demographics, </a:t>
            </a:r>
            <a:br>
              <a:rPr lang="en-US" sz="2800" dirty="0">
                <a:solidFill>
                  <a:srgbClr val="FFFFFF"/>
                </a:solidFill>
              </a:rPr>
            </a:br>
            <a:r>
              <a:rPr lang="en-US" sz="2800" dirty="0">
                <a:solidFill>
                  <a:srgbClr val="FFFFFF"/>
                </a:solidFill>
              </a:rPr>
              <a:t>survey results and range of motion </a:t>
            </a:r>
          </a:p>
        </p:txBody>
      </p:sp>
      <p:graphicFrame>
        <p:nvGraphicFramePr>
          <p:cNvPr id="4" name="Content Placeholder 3"/>
          <p:cNvGraphicFramePr>
            <a:graphicFrameLocks noGrp="1"/>
          </p:cNvGraphicFramePr>
          <p:nvPr>
            <p:ph idx="4294967295"/>
            <p:extLst/>
          </p:nvPr>
        </p:nvGraphicFramePr>
        <p:xfrm>
          <a:off x="0" y="1590675"/>
          <a:ext cx="78867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46554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150000"/>
              </a:lnSpc>
            </a:pPr>
            <a:r>
              <a:rPr lang="en-US" sz="2800" dirty="0"/>
              <a:t>Recovering from the effects from breast cancer treatment and returning to life is important.</a:t>
            </a:r>
            <a:endParaRPr lang="en-US" dirty="0"/>
          </a:p>
          <a:p>
            <a:pPr>
              <a:lnSpc>
                <a:spcPct val="150000"/>
              </a:lnSpc>
            </a:pPr>
            <a:r>
              <a:rPr lang="en-US" sz="2800" dirty="0"/>
              <a:t>Most women recover upper body function by 18 months post-surgery for cancer.</a:t>
            </a:r>
          </a:p>
          <a:p>
            <a:pPr>
              <a:lnSpc>
                <a:spcPct val="150000"/>
              </a:lnSpc>
            </a:pPr>
            <a:r>
              <a:rPr lang="en-US" sz="2800" dirty="0"/>
              <a:t>20-40% continue to self-report swelling, loss of motion, stiffness, and pain 18-36 months after surgery. </a:t>
            </a:r>
          </a:p>
          <a:p>
            <a:pPr marL="0" indent="0" algn="r">
              <a:buNone/>
            </a:pPr>
            <a:r>
              <a:rPr lang="en-US" sz="2400" dirty="0"/>
              <a:t>(Hayes et al., 2012) </a:t>
            </a:r>
          </a:p>
        </p:txBody>
      </p:sp>
    </p:spTree>
    <p:extLst>
      <p:ext uri="{BB962C8B-B14F-4D97-AF65-F5344CB8AC3E}">
        <p14:creationId xmlns:p14="http://schemas.microsoft.com/office/powerpoint/2010/main" val="4069423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737852" y="1396999"/>
          <a:ext cx="7647717" cy="4851289"/>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en-US" sz="3200" dirty="0">
                <a:solidFill>
                  <a:srgbClr val="FFFFFF"/>
                </a:solidFill>
              </a:rPr>
              <a:t>Comparison of work status and cancer characteristics</a:t>
            </a:r>
          </a:p>
        </p:txBody>
      </p:sp>
    </p:spTree>
    <p:extLst>
      <p:ext uri="{BB962C8B-B14F-4D97-AF65-F5344CB8AC3E}">
        <p14:creationId xmlns:p14="http://schemas.microsoft.com/office/powerpoint/2010/main" val="3100145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FFFFFF"/>
                </a:solidFill>
              </a:rPr>
              <a:t>Comparison of stage, treatment and </a:t>
            </a:r>
            <a:r>
              <a:rPr lang="en-US" sz="2800" dirty="0" err="1">
                <a:solidFill>
                  <a:srgbClr val="FFFFFF"/>
                </a:solidFill>
              </a:rPr>
              <a:t>CIPN</a:t>
            </a:r>
            <a:endParaRPr lang="en-US" sz="2800" dirty="0">
              <a:solidFill>
                <a:srgbClr val="FFFFFF"/>
              </a:solidFill>
            </a:endParaRPr>
          </a:p>
        </p:txBody>
      </p:sp>
      <p:graphicFrame>
        <p:nvGraphicFramePr>
          <p:cNvPr id="3" name="Chart 2"/>
          <p:cNvGraphicFramePr/>
          <p:nvPr>
            <p:extLst/>
          </p:nvPr>
        </p:nvGraphicFramePr>
        <p:xfrm>
          <a:off x="772806" y="1432776"/>
          <a:ext cx="7400902" cy="47566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9328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5400" dirty="0"/>
              <a:t>Comparison of survivors who had chemotherapy and those who did not receive chemotherapy </a:t>
            </a:r>
          </a:p>
        </p:txBody>
      </p:sp>
    </p:spTree>
    <p:extLst>
      <p:ext uri="{BB962C8B-B14F-4D97-AF65-F5344CB8AC3E}">
        <p14:creationId xmlns:p14="http://schemas.microsoft.com/office/powerpoint/2010/main" val="1186061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Demographics: Chemo vs. Non-Chemo</a:t>
            </a:r>
          </a:p>
        </p:txBody>
      </p:sp>
      <p:graphicFrame>
        <p:nvGraphicFramePr>
          <p:cNvPr id="4" name="Content Placeholder 3"/>
          <p:cNvGraphicFramePr>
            <a:graphicFrameLocks noGrp="1"/>
          </p:cNvGraphicFramePr>
          <p:nvPr>
            <p:ph idx="1"/>
            <p:extLst/>
          </p:nvPr>
        </p:nvGraphicFramePr>
        <p:xfrm>
          <a:off x="628650" y="1590449"/>
          <a:ext cx="78867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52638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4300" y="28575"/>
            <a:ext cx="8986828" cy="6737572"/>
          </a:xfrm>
          <a:prstGeom prst="rect">
            <a:avLst/>
          </a:prstGeom>
        </p:spPr>
      </p:pic>
    </p:spTree>
    <p:extLst>
      <p:ext uri="{BB962C8B-B14F-4D97-AF65-F5344CB8AC3E}">
        <p14:creationId xmlns:p14="http://schemas.microsoft.com/office/powerpoint/2010/main" val="3456996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Demographics: Chemo vs. Non-Chemo</a:t>
            </a:r>
          </a:p>
        </p:txBody>
      </p:sp>
      <p:graphicFrame>
        <p:nvGraphicFramePr>
          <p:cNvPr id="3" name="Chart 2"/>
          <p:cNvGraphicFramePr/>
          <p:nvPr>
            <p:extLst/>
          </p:nvPr>
        </p:nvGraphicFramePr>
        <p:xfrm>
          <a:off x="772806" y="1432776"/>
          <a:ext cx="7400902" cy="47566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86943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Self-Care</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692581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Self-Care</a:t>
            </a:r>
          </a:p>
        </p:txBody>
      </p:sp>
      <p:graphicFrame>
        <p:nvGraphicFramePr>
          <p:cNvPr id="4" name="Content Placeholder 3"/>
          <p:cNvGraphicFramePr>
            <a:graphicFrameLocks noGrp="1"/>
          </p:cNvGraphicFramePr>
          <p:nvPr>
            <p:ph idx="1"/>
            <p:extLst/>
          </p:nvPr>
        </p:nvGraphicFramePr>
        <p:xfrm>
          <a:off x="628650" y="1300163"/>
          <a:ext cx="78867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9659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Productivity</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507161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Productivity</a:t>
            </a:r>
          </a:p>
        </p:txBody>
      </p:sp>
      <p:graphicFrame>
        <p:nvGraphicFramePr>
          <p:cNvPr id="4" name="Content Placeholder 3"/>
          <p:cNvGraphicFramePr>
            <a:graphicFrameLocks noGrp="1"/>
          </p:cNvGraphicFramePr>
          <p:nvPr>
            <p:ph idx="1"/>
            <p:extLst/>
          </p:nvPr>
        </p:nvGraphicFramePr>
        <p:xfrm>
          <a:off x="628650" y="1300163"/>
          <a:ext cx="78867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3806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3398" y="1772112"/>
            <a:ext cx="7886700" cy="4156740"/>
          </a:xfrm>
        </p:spPr>
        <p:txBody>
          <a:bodyPr/>
          <a:lstStyle/>
          <a:p>
            <a:pPr marL="0" indent="0">
              <a:lnSpc>
                <a:spcPct val="150000"/>
              </a:lnSpc>
              <a:buNone/>
            </a:pPr>
            <a:r>
              <a:rPr lang="en-US" sz="2800" dirty="0"/>
              <a:t>In a study of 24 women within the first year after treatment, upper extremity deficits in strength and motion explained approximately 40% of the self-reported disability scores; therefore 60% could not be explained by objective measures.</a:t>
            </a:r>
          </a:p>
          <a:p>
            <a:pPr marL="0" indent="0" algn="r">
              <a:lnSpc>
                <a:spcPct val="150000"/>
              </a:lnSpc>
              <a:buNone/>
            </a:pPr>
            <a:r>
              <a:rPr lang="en-US" dirty="0"/>
              <a:t> </a:t>
            </a:r>
            <a:r>
              <a:rPr lang="en-US" sz="2400" dirty="0"/>
              <a:t>(Harrington, Padua, </a:t>
            </a:r>
            <a:r>
              <a:rPr lang="en-US" sz="2400" dirty="0" err="1"/>
              <a:t>Battaglini</a:t>
            </a:r>
            <a:r>
              <a:rPr lang="en-US" sz="2400" dirty="0"/>
              <a:t>, &amp; Michener, 2013)</a:t>
            </a:r>
          </a:p>
          <a:p>
            <a:endParaRPr lang="en-US" dirty="0"/>
          </a:p>
        </p:txBody>
      </p:sp>
    </p:spTree>
    <p:extLst>
      <p:ext uri="{BB962C8B-B14F-4D97-AF65-F5344CB8AC3E}">
        <p14:creationId xmlns:p14="http://schemas.microsoft.com/office/powerpoint/2010/main" val="1354458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Leisure</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88119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Leisure</a:t>
            </a:r>
          </a:p>
        </p:txBody>
      </p:sp>
      <p:graphicFrame>
        <p:nvGraphicFramePr>
          <p:cNvPr id="4" name="Content Placeholder 3"/>
          <p:cNvGraphicFramePr>
            <a:graphicFrameLocks noGrp="1"/>
          </p:cNvGraphicFramePr>
          <p:nvPr>
            <p:ph idx="1"/>
            <p:extLst/>
          </p:nvPr>
        </p:nvGraphicFramePr>
        <p:xfrm>
          <a:off x="628650" y="1300163"/>
          <a:ext cx="78867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129610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Survivors’ comments during and after administering the COPM </a:t>
            </a:r>
          </a:p>
        </p:txBody>
      </p:sp>
    </p:spTree>
    <p:extLst>
      <p:ext uri="{BB962C8B-B14F-4D97-AF65-F5344CB8AC3E}">
        <p14:creationId xmlns:p14="http://schemas.microsoft.com/office/powerpoint/2010/main" val="3662888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Qualitative Analysis </a:t>
            </a:r>
          </a:p>
        </p:txBody>
      </p:sp>
      <p:sp>
        <p:nvSpPr>
          <p:cNvPr id="3" name="Content Placeholder 2"/>
          <p:cNvSpPr>
            <a:spLocks noGrp="1"/>
          </p:cNvSpPr>
          <p:nvPr>
            <p:ph idx="1"/>
          </p:nvPr>
        </p:nvSpPr>
        <p:spPr/>
        <p:txBody>
          <a:bodyPr/>
          <a:lstStyle/>
          <a:p>
            <a:r>
              <a:rPr lang="en-US" dirty="0"/>
              <a:t>While recording the </a:t>
            </a:r>
            <a:r>
              <a:rPr lang="en-US" dirty="0" err="1"/>
              <a:t>COPM</a:t>
            </a:r>
            <a:r>
              <a:rPr lang="en-US" dirty="0"/>
              <a:t> scores, each administrator wrote down any comments that the Survivors made.</a:t>
            </a:r>
          </a:p>
          <a:p>
            <a:r>
              <a:rPr lang="en-US" dirty="0"/>
              <a:t>The administrators asked each Survivor the following at the end of the assessment, </a:t>
            </a:r>
            <a:r>
              <a:rPr lang="en-US" i="1" dirty="0">
                <a:solidFill>
                  <a:srgbClr val="00B0F0"/>
                </a:solidFill>
              </a:rPr>
              <a:t>“Is there anything that you would like to add about completing your daily activities that I have not asked that you would like to share?” </a:t>
            </a:r>
            <a:r>
              <a:rPr lang="en-US" dirty="0"/>
              <a:t>The survivor’s response was recorded</a:t>
            </a:r>
          </a:p>
        </p:txBody>
      </p:sp>
    </p:spTree>
    <p:extLst>
      <p:ext uri="{BB962C8B-B14F-4D97-AF65-F5344CB8AC3E}">
        <p14:creationId xmlns:p14="http://schemas.microsoft.com/office/powerpoint/2010/main" val="1175675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Each researcher examined the notes taken during the </a:t>
            </a:r>
            <a:r>
              <a:rPr lang="en-US" dirty="0" err="1"/>
              <a:t>COPM</a:t>
            </a:r>
            <a:r>
              <a:rPr lang="en-US" dirty="0"/>
              <a:t>.</a:t>
            </a:r>
          </a:p>
          <a:p>
            <a:r>
              <a:rPr lang="en-US" dirty="0"/>
              <a:t>Collectively, the researchers organized the statements into a category if similar statements were found in at least four survivors comments.</a:t>
            </a:r>
          </a:p>
        </p:txBody>
      </p:sp>
    </p:spTree>
    <p:extLst>
      <p:ext uri="{BB962C8B-B14F-4D97-AF65-F5344CB8AC3E}">
        <p14:creationId xmlns:p14="http://schemas.microsoft.com/office/powerpoint/2010/main" val="2367625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8870" y="2565304"/>
            <a:ext cx="7527235" cy="2985433"/>
          </a:xfrm>
          <a:prstGeom prst="rect">
            <a:avLst/>
          </a:prstGeom>
          <a:noFill/>
        </p:spPr>
        <p:txBody>
          <a:bodyPr wrap="square" rtlCol="0">
            <a:spAutoFit/>
          </a:bodyPr>
          <a:lstStyle/>
          <a:p>
            <a:pPr>
              <a:lnSpc>
                <a:spcPct val="150000"/>
              </a:lnSpc>
            </a:pPr>
            <a:r>
              <a:rPr lang="en-US" sz="2400" dirty="0">
                <a:solidFill>
                  <a:srgbClr val="00B0F0"/>
                </a:solidFill>
              </a:rPr>
              <a:t>Survivor stated her past 9 years have been very rough and when asked what she does for leisure or fun the client stated "I haven't had too much fun these past 9 years” (BC21).</a:t>
            </a:r>
          </a:p>
          <a:p>
            <a:pPr marL="342900" indent="-342900">
              <a:buFont typeface="Arial" panose="020B0604020202020204" pitchFamily="34" charset="0"/>
              <a:buChar char="•"/>
            </a:pPr>
            <a:endParaRPr lang="en-US" sz="2200" dirty="0">
              <a:solidFill>
                <a:schemeClr val="bg1"/>
              </a:solidFill>
            </a:endParaRPr>
          </a:p>
          <a:p>
            <a:endParaRPr lang="en-US" sz="2200" dirty="0">
              <a:solidFill>
                <a:schemeClr val="bg1"/>
              </a:solidFill>
            </a:endParaRPr>
          </a:p>
        </p:txBody>
      </p:sp>
      <p:sp>
        <p:nvSpPr>
          <p:cNvPr id="5" name="TextBox 4"/>
          <p:cNvSpPr txBox="1"/>
          <p:nvPr/>
        </p:nvSpPr>
        <p:spPr>
          <a:xfrm>
            <a:off x="728870" y="1563757"/>
            <a:ext cx="7620000" cy="707886"/>
          </a:xfrm>
          <a:prstGeom prst="rect">
            <a:avLst/>
          </a:prstGeom>
          <a:noFill/>
        </p:spPr>
        <p:txBody>
          <a:bodyPr wrap="square" rtlCol="0">
            <a:spAutoFit/>
          </a:bodyPr>
          <a:lstStyle/>
          <a:p>
            <a:pPr algn="ctr"/>
            <a:r>
              <a:rPr lang="en-US" sz="4000" dirty="0">
                <a:solidFill>
                  <a:schemeClr val="bg1"/>
                </a:solidFill>
              </a:rPr>
              <a:t>Psychological Distress</a:t>
            </a:r>
          </a:p>
        </p:txBody>
      </p:sp>
    </p:spTree>
    <p:extLst>
      <p:ext uri="{BB962C8B-B14F-4D97-AF65-F5344CB8AC3E}">
        <p14:creationId xmlns:p14="http://schemas.microsoft.com/office/powerpoint/2010/main" val="740102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Side Effects </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6154497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93" y="0"/>
            <a:ext cx="9318393" cy="6858000"/>
          </a:xfrm>
          <a:prstGeom prst="rect">
            <a:avLst/>
          </a:prstGeom>
        </p:spPr>
      </p:pic>
      <p:sp>
        <p:nvSpPr>
          <p:cNvPr id="6" name="TextBox 5"/>
          <p:cNvSpPr txBox="1"/>
          <p:nvPr/>
        </p:nvSpPr>
        <p:spPr>
          <a:xfrm>
            <a:off x="1431985" y="724618"/>
            <a:ext cx="5900467" cy="630942"/>
          </a:xfrm>
          <a:prstGeom prst="rect">
            <a:avLst/>
          </a:prstGeom>
          <a:solidFill>
            <a:srgbClr val="00B050"/>
          </a:solidFill>
        </p:spPr>
        <p:txBody>
          <a:bodyPr wrap="square" rtlCol="0">
            <a:spAutoFit/>
          </a:bodyPr>
          <a:lstStyle/>
          <a:p>
            <a:pPr algn="ctr"/>
            <a:r>
              <a:rPr lang="en-US" sz="3500" b="1" dirty="0">
                <a:solidFill>
                  <a:schemeClr val="bg1"/>
                </a:solidFill>
              </a:rPr>
              <a:t>Side Effects</a:t>
            </a:r>
          </a:p>
        </p:txBody>
      </p:sp>
    </p:spTree>
    <p:extLst>
      <p:ext uri="{BB962C8B-B14F-4D97-AF65-F5344CB8AC3E}">
        <p14:creationId xmlns:p14="http://schemas.microsoft.com/office/powerpoint/2010/main" val="34789434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8870" y="2464904"/>
            <a:ext cx="7527235" cy="2239844"/>
          </a:xfrm>
          <a:prstGeom prst="rect">
            <a:avLst/>
          </a:prstGeom>
          <a:noFill/>
        </p:spPr>
        <p:txBody>
          <a:bodyPr wrap="square" rtlCol="0">
            <a:spAutoFit/>
          </a:bodyPr>
          <a:lstStyle/>
          <a:p>
            <a:pPr>
              <a:lnSpc>
                <a:spcPct val="150000"/>
              </a:lnSpc>
            </a:pPr>
            <a:r>
              <a:rPr lang="en-US" sz="2400" dirty="0">
                <a:solidFill>
                  <a:srgbClr val="FF5F1F"/>
                </a:solidFill>
              </a:rPr>
              <a:t>She did mention she gets fatigued which affects her ability to walk for long periods of time especially outside because the heat and humidity bother her since treatment (BC17).</a:t>
            </a:r>
          </a:p>
        </p:txBody>
      </p:sp>
      <p:sp>
        <p:nvSpPr>
          <p:cNvPr id="5" name="TextBox 4"/>
          <p:cNvSpPr txBox="1"/>
          <p:nvPr/>
        </p:nvSpPr>
        <p:spPr>
          <a:xfrm>
            <a:off x="728870" y="1470991"/>
            <a:ext cx="7620000" cy="707886"/>
          </a:xfrm>
          <a:prstGeom prst="rect">
            <a:avLst/>
          </a:prstGeom>
          <a:noFill/>
        </p:spPr>
        <p:txBody>
          <a:bodyPr wrap="square" rtlCol="0">
            <a:spAutoFit/>
          </a:bodyPr>
          <a:lstStyle/>
          <a:p>
            <a:pPr algn="ctr"/>
            <a:r>
              <a:rPr lang="en-US" sz="4000" dirty="0">
                <a:solidFill>
                  <a:schemeClr val="bg1"/>
                </a:solidFill>
              </a:rPr>
              <a:t>Heat Sensitivity </a:t>
            </a:r>
          </a:p>
        </p:txBody>
      </p:sp>
    </p:spTree>
    <p:extLst>
      <p:ext uri="{BB962C8B-B14F-4D97-AF65-F5344CB8AC3E}">
        <p14:creationId xmlns:p14="http://schemas.microsoft.com/office/powerpoint/2010/main" val="22566863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8870" y="2663687"/>
            <a:ext cx="7527235" cy="2308324"/>
          </a:xfrm>
          <a:prstGeom prst="rect">
            <a:avLst/>
          </a:prstGeom>
          <a:noFill/>
        </p:spPr>
        <p:txBody>
          <a:bodyPr wrap="square" rtlCol="0">
            <a:spAutoFit/>
          </a:bodyPr>
          <a:lstStyle/>
          <a:p>
            <a:pPr>
              <a:lnSpc>
                <a:spcPct val="150000"/>
              </a:lnSpc>
            </a:pPr>
            <a:r>
              <a:rPr lang="en-US" sz="2400" dirty="0">
                <a:solidFill>
                  <a:srgbClr val="00B0F0"/>
                </a:solidFill>
              </a:rPr>
              <a:t>She stated that she has numbness within her right arm which makes handling keys hard which is a significant function of her job as she is opening and closing doors all day (BC22).</a:t>
            </a:r>
          </a:p>
        </p:txBody>
      </p:sp>
      <p:sp>
        <p:nvSpPr>
          <p:cNvPr id="5" name="TextBox 4"/>
          <p:cNvSpPr txBox="1"/>
          <p:nvPr/>
        </p:nvSpPr>
        <p:spPr>
          <a:xfrm>
            <a:off x="728870" y="1630017"/>
            <a:ext cx="7620000" cy="707886"/>
          </a:xfrm>
          <a:prstGeom prst="rect">
            <a:avLst/>
          </a:prstGeom>
          <a:noFill/>
        </p:spPr>
        <p:txBody>
          <a:bodyPr wrap="square" rtlCol="0">
            <a:spAutoFit/>
          </a:bodyPr>
          <a:lstStyle/>
          <a:p>
            <a:pPr algn="ctr"/>
            <a:r>
              <a:rPr lang="en-US" sz="4000" dirty="0">
                <a:solidFill>
                  <a:schemeClr val="bg1"/>
                </a:solidFill>
              </a:rPr>
              <a:t>Numbness/Fine Motor </a:t>
            </a:r>
          </a:p>
        </p:txBody>
      </p:sp>
    </p:spTree>
    <p:extLst>
      <p:ext uri="{BB962C8B-B14F-4D97-AF65-F5344CB8AC3E}">
        <p14:creationId xmlns:p14="http://schemas.microsoft.com/office/powerpoint/2010/main" val="525026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3398" y="1624628"/>
            <a:ext cx="7886700" cy="4876800"/>
          </a:xfrm>
        </p:spPr>
        <p:txBody>
          <a:bodyPr/>
          <a:lstStyle/>
          <a:p>
            <a:pPr marL="0" indent="0">
              <a:lnSpc>
                <a:spcPct val="150000"/>
              </a:lnSpc>
              <a:buNone/>
            </a:pPr>
            <a:r>
              <a:rPr lang="en-US" dirty="0"/>
              <a:t>Stress has been identified as a possible reason women continue to self-report lower levels of arm function than objective measures would suggest.</a:t>
            </a:r>
          </a:p>
          <a:p>
            <a:pPr marL="0" indent="0" algn="r">
              <a:lnSpc>
                <a:spcPct val="150000"/>
              </a:lnSpc>
              <a:buNone/>
            </a:pPr>
            <a:r>
              <a:rPr lang="en-US" dirty="0"/>
              <a:t> </a:t>
            </a:r>
            <a:r>
              <a:rPr lang="en-US" sz="2400" dirty="0"/>
              <a:t>(</a:t>
            </a:r>
            <a:r>
              <a:rPr lang="en-US" sz="2400" dirty="0" err="1"/>
              <a:t>DiSipio</a:t>
            </a:r>
            <a:r>
              <a:rPr lang="en-US" sz="2400" dirty="0"/>
              <a:t>, Hayes, Newman, Aitken, &amp; </a:t>
            </a:r>
            <a:r>
              <a:rPr lang="en-US" sz="2400" dirty="0" err="1"/>
              <a:t>Janda</a:t>
            </a:r>
            <a:r>
              <a:rPr lang="en-US" sz="2400" dirty="0"/>
              <a:t>, 2010) </a:t>
            </a:r>
          </a:p>
        </p:txBody>
      </p:sp>
    </p:spTree>
    <p:extLst>
      <p:ext uri="{BB962C8B-B14F-4D97-AF65-F5344CB8AC3E}">
        <p14:creationId xmlns:p14="http://schemas.microsoft.com/office/powerpoint/2010/main" val="19547725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1635" y="2178877"/>
            <a:ext cx="7527235" cy="443198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solidFill>
                  <a:srgbClr val="00B0F0"/>
                </a:solidFill>
              </a:rPr>
              <a:t>Cannot sleep on left side due to lymphedema. Cannot sleep on stomach since double mastectomy. Wakes up frequently during the night. Difficulty sleeping on her back. Does not feel rested in the morning (BC5).</a:t>
            </a:r>
            <a:endParaRPr lang="en-US" sz="2400" dirty="0">
              <a:solidFill>
                <a:schemeClr val="bg1"/>
              </a:solidFill>
            </a:endParaRPr>
          </a:p>
          <a:p>
            <a:pPr marL="342900" indent="-342900">
              <a:lnSpc>
                <a:spcPct val="150000"/>
              </a:lnSpc>
              <a:buFont typeface="Arial" panose="020B0604020202020204" pitchFamily="34" charset="0"/>
              <a:buChar char="•"/>
            </a:pPr>
            <a:r>
              <a:rPr lang="en-US" sz="2400" dirty="0">
                <a:solidFill>
                  <a:srgbClr val="FF5F1F"/>
                </a:solidFill>
              </a:rPr>
              <a:t>Has difficulty sleeping through the </a:t>
            </a:r>
            <a:r>
              <a:rPr lang="en-US" sz="2200" dirty="0">
                <a:solidFill>
                  <a:srgbClr val="FF5F1F"/>
                </a:solidFill>
              </a:rPr>
              <a:t>night due to pain and throbbing in her chest. Does not feel rested when she wakes up in the morning (BC12).</a:t>
            </a:r>
          </a:p>
        </p:txBody>
      </p:sp>
      <p:sp>
        <p:nvSpPr>
          <p:cNvPr id="5" name="TextBox 4"/>
          <p:cNvSpPr txBox="1"/>
          <p:nvPr/>
        </p:nvSpPr>
        <p:spPr>
          <a:xfrm>
            <a:off x="728870" y="1470991"/>
            <a:ext cx="7620000" cy="707886"/>
          </a:xfrm>
          <a:prstGeom prst="rect">
            <a:avLst/>
          </a:prstGeom>
          <a:noFill/>
        </p:spPr>
        <p:txBody>
          <a:bodyPr wrap="square" rtlCol="0">
            <a:spAutoFit/>
          </a:bodyPr>
          <a:lstStyle/>
          <a:p>
            <a:pPr algn="ctr"/>
            <a:r>
              <a:rPr lang="en-US" sz="4000" dirty="0">
                <a:solidFill>
                  <a:schemeClr val="bg1"/>
                </a:solidFill>
              </a:rPr>
              <a:t>Sleep Disturbance</a:t>
            </a:r>
          </a:p>
        </p:txBody>
      </p:sp>
    </p:spTree>
    <p:extLst>
      <p:ext uri="{BB962C8B-B14F-4D97-AF65-F5344CB8AC3E}">
        <p14:creationId xmlns:p14="http://schemas.microsoft.com/office/powerpoint/2010/main" val="27068507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9884" y="1890069"/>
            <a:ext cx="7527235"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B0F0"/>
                </a:solidFill>
              </a:rPr>
              <a:t>She brings a chair to her garden so she can rest every 45 to 60 minutes” (BC15).</a:t>
            </a:r>
          </a:p>
          <a:p>
            <a:pPr marL="342900" indent="-342900">
              <a:buFont typeface="Arial" panose="020B0604020202020204" pitchFamily="34" charset="0"/>
              <a:buChar char="•"/>
            </a:pPr>
            <a:endParaRPr lang="en-US" sz="2400" dirty="0">
              <a:solidFill>
                <a:srgbClr val="FF0000"/>
              </a:solidFill>
            </a:endParaRPr>
          </a:p>
          <a:p>
            <a:pPr marL="342900" indent="-342900">
              <a:buFont typeface="Arial" panose="020B0604020202020204" pitchFamily="34" charset="0"/>
              <a:buChar char="•"/>
            </a:pPr>
            <a:r>
              <a:rPr lang="en-US" sz="2400" dirty="0">
                <a:solidFill>
                  <a:srgbClr val="FF0000"/>
                </a:solidFill>
              </a:rPr>
              <a:t>Vacuuming/Dusting- Cannot clean the whole house like she used to do; she cleans one room at a time...she gets frustrated due to her lack of endurance (BC9). </a:t>
            </a:r>
          </a:p>
          <a:p>
            <a:pPr marL="342900" indent="-342900">
              <a:buFont typeface="Arial" panose="020B0604020202020204" pitchFamily="34" charset="0"/>
              <a:buChar char="•"/>
            </a:pPr>
            <a:endParaRPr lang="en-US" sz="2400" dirty="0">
              <a:solidFill>
                <a:srgbClr val="00B0F0"/>
              </a:solidFill>
            </a:endParaRPr>
          </a:p>
          <a:p>
            <a:pPr marL="342900" indent="-342900">
              <a:buFont typeface="Arial" panose="020B0604020202020204" pitchFamily="34" charset="0"/>
              <a:buChar char="•"/>
            </a:pPr>
            <a:r>
              <a:rPr lang="en-US" sz="2400" dirty="0">
                <a:solidFill>
                  <a:srgbClr val="00B0F0"/>
                </a:solidFill>
              </a:rPr>
              <a:t>Survivor stated that the medicine regime and chemo/radiation that she is currently on makes her very fatigued (BC22). </a:t>
            </a:r>
          </a:p>
        </p:txBody>
      </p:sp>
      <p:sp>
        <p:nvSpPr>
          <p:cNvPr id="5" name="TextBox 4"/>
          <p:cNvSpPr txBox="1"/>
          <p:nvPr/>
        </p:nvSpPr>
        <p:spPr>
          <a:xfrm>
            <a:off x="653501" y="1182183"/>
            <a:ext cx="7620000" cy="707886"/>
          </a:xfrm>
          <a:prstGeom prst="rect">
            <a:avLst/>
          </a:prstGeom>
          <a:noFill/>
        </p:spPr>
        <p:txBody>
          <a:bodyPr wrap="square" rtlCol="0">
            <a:spAutoFit/>
          </a:bodyPr>
          <a:lstStyle/>
          <a:p>
            <a:pPr algn="ctr"/>
            <a:r>
              <a:rPr lang="en-US" sz="4000" dirty="0">
                <a:solidFill>
                  <a:schemeClr val="bg1"/>
                </a:solidFill>
              </a:rPr>
              <a:t>Fatigue </a:t>
            </a:r>
          </a:p>
        </p:txBody>
      </p:sp>
    </p:spTree>
    <p:extLst>
      <p:ext uri="{BB962C8B-B14F-4D97-AF65-F5344CB8AC3E}">
        <p14:creationId xmlns:p14="http://schemas.microsoft.com/office/powerpoint/2010/main" val="220172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5375" y="2358107"/>
            <a:ext cx="7527235" cy="295465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FF5F1F"/>
                </a:solidFill>
              </a:rPr>
              <a:t>Cannot sleep on left side due to lymphedema. [BC5]</a:t>
            </a:r>
          </a:p>
          <a:p>
            <a:endParaRPr lang="en-US" sz="2400" dirty="0">
              <a:solidFill>
                <a:srgbClr val="FF5F1F"/>
              </a:solidFill>
            </a:endParaRPr>
          </a:p>
          <a:p>
            <a:pPr marL="285750" indent="-285750">
              <a:buFont typeface="Arial" panose="020B0604020202020204" pitchFamily="34" charset="0"/>
              <a:buChar char="•"/>
            </a:pPr>
            <a:r>
              <a:rPr lang="en-US" sz="2400" dirty="0">
                <a:solidFill>
                  <a:srgbClr val="00B0F0"/>
                </a:solidFill>
              </a:rPr>
              <a:t>She is very frustrated that she is unable to sleep through the night due to the discomfort from her lymphedema. She has to position her arm in a certain way (BC2).</a:t>
            </a:r>
          </a:p>
          <a:p>
            <a:endParaRPr lang="en-US" dirty="0">
              <a:solidFill>
                <a:schemeClr val="bg1"/>
              </a:solidFill>
            </a:endParaRPr>
          </a:p>
        </p:txBody>
      </p:sp>
      <p:sp>
        <p:nvSpPr>
          <p:cNvPr id="5" name="TextBox 4"/>
          <p:cNvSpPr txBox="1"/>
          <p:nvPr/>
        </p:nvSpPr>
        <p:spPr>
          <a:xfrm>
            <a:off x="755375" y="1431234"/>
            <a:ext cx="7620000" cy="707886"/>
          </a:xfrm>
          <a:prstGeom prst="rect">
            <a:avLst/>
          </a:prstGeom>
          <a:noFill/>
        </p:spPr>
        <p:txBody>
          <a:bodyPr wrap="square" rtlCol="0">
            <a:spAutoFit/>
          </a:bodyPr>
          <a:lstStyle/>
          <a:p>
            <a:pPr algn="ctr"/>
            <a:r>
              <a:rPr lang="en-US" sz="4000" dirty="0">
                <a:solidFill>
                  <a:schemeClr val="bg1"/>
                </a:solidFill>
              </a:rPr>
              <a:t>Swelling/Lymphedema </a:t>
            </a:r>
          </a:p>
        </p:txBody>
      </p:sp>
    </p:spTree>
    <p:extLst>
      <p:ext uri="{BB962C8B-B14F-4D97-AF65-F5344CB8AC3E}">
        <p14:creationId xmlns:p14="http://schemas.microsoft.com/office/powerpoint/2010/main" val="13926285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Performance Factors </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52518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48" y="371060"/>
            <a:ext cx="8607392" cy="5883965"/>
          </a:xfrm>
          <a:prstGeom prst="rect">
            <a:avLst/>
          </a:prstGeom>
        </p:spPr>
      </p:pic>
      <p:sp>
        <p:nvSpPr>
          <p:cNvPr id="6" name="TextBox 5"/>
          <p:cNvSpPr txBox="1"/>
          <p:nvPr/>
        </p:nvSpPr>
        <p:spPr>
          <a:xfrm>
            <a:off x="2027661" y="530087"/>
            <a:ext cx="4969565" cy="630942"/>
          </a:xfrm>
          <a:prstGeom prst="rect">
            <a:avLst/>
          </a:prstGeom>
          <a:solidFill>
            <a:srgbClr val="00B050"/>
          </a:solidFill>
        </p:spPr>
        <p:txBody>
          <a:bodyPr wrap="square" rtlCol="0">
            <a:spAutoFit/>
          </a:bodyPr>
          <a:lstStyle/>
          <a:p>
            <a:pPr algn="ctr"/>
            <a:r>
              <a:rPr lang="en-US" sz="3500" b="1" dirty="0">
                <a:solidFill>
                  <a:schemeClr val="bg1"/>
                </a:solidFill>
              </a:rPr>
              <a:t>Performance Factors </a:t>
            </a:r>
          </a:p>
        </p:txBody>
      </p:sp>
    </p:spTree>
    <p:extLst>
      <p:ext uri="{BB962C8B-B14F-4D97-AF65-F5344CB8AC3E}">
        <p14:creationId xmlns:p14="http://schemas.microsoft.com/office/powerpoint/2010/main" val="28738128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8870" y="2438400"/>
            <a:ext cx="7527235" cy="2677656"/>
          </a:xfrm>
          <a:prstGeom prst="rect">
            <a:avLst/>
          </a:prstGeom>
          <a:noFill/>
        </p:spPr>
        <p:txBody>
          <a:bodyPr wrap="square" rtlCol="0">
            <a:spAutoFit/>
          </a:bodyPr>
          <a:lstStyle/>
          <a:p>
            <a:pPr marL="342900" indent="-342900">
              <a:buFont typeface="Arial" panose="020B0604020202020204" pitchFamily="34" charset="0"/>
              <a:buChar char="•"/>
            </a:pPr>
            <a:endParaRPr lang="en-US" sz="2800" dirty="0">
              <a:solidFill>
                <a:schemeClr val="bg1"/>
              </a:solidFill>
            </a:endParaRPr>
          </a:p>
          <a:p>
            <a:pPr marL="342900" indent="-342900">
              <a:buFont typeface="Arial" panose="020B0604020202020204" pitchFamily="34" charset="0"/>
              <a:buChar char="•"/>
            </a:pPr>
            <a:r>
              <a:rPr lang="en-US" sz="2800" dirty="0">
                <a:solidFill>
                  <a:srgbClr val="00B0F0"/>
                </a:solidFill>
              </a:rPr>
              <a:t>She can't get up off the floor, stoop or bend (BC15).</a:t>
            </a:r>
          </a:p>
          <a:p>
            <a:pPr marL="342900" indent="-342900">
              <a:buFont typeface="Arial" panose="020B0604020202020204" pitchFamily="34" charset="0"/>
              <a:buChar char="•"/>
            </a:pPr>
            <a:endParaRPr lang="en-US" sz="2800" dirty="0">
              <a:solidFill>
                <a:schemeClr val="bg1"/>
              </a:solidFill>
            </a:endParaRPr>
          </a:p>
          <a:p>
            <a:pPr marL="342900" indent="-342900">
              <a:buFont typeface="Arial" panose="020B0604020202020204" pitchFamily="34" charset="0"/>
              <a:buChar char="•"/>
            </a:pPr>
            <a:r>
              <a:rPr lang="en-US" sz="2800" dirty="0">
                <a:solidFill>
                  <a:srgbClr val="FF5F1F"/>
                </a:solidFill>
              </a:rPr>
              <a:t>Survivor stated that she cannot bend or twist her trunk nor can she squat (BC22).</a:t>
            </a:r>
          </a:p>
        </p:txBody>
      </p:sp>
      <p:sp>
        <p:nvSpPr>
          <p:cNvPr id="5" name="TextBox 4"/>
          <p:cNvSpPr txBox="1"/>
          <p:nvPr/>
        </p:nvSpPr>
        <p:spPr>
          <a:xfrm>
            <a:off x="728870" y="1630017"/>
            <a:ext cx="7620000" cy="707886"/>
          </a:xfrm>
          <a:prstGeom prst="rect">
            <a:avLst/>
          </a:prstGeom>
          <a:noFill/>
        </p:spPr>
        <p:txBody>
          <a:bodyPr wrap="square" rtlCol="0">
            <a:spAutoFit/>
          </a:bodyPr>
          <a:lstStyle/>
          <a:p>
            <a:pPr algn="ctr"/>
            <a:r>
              <a:rPr lang="en-US" sz="4000" dirty="0">
                <a:solidFill>
                  <a:schemeClr val="bg1"/>
                </a:solidFill>
              </a:rPr>
              <a:t>Squatting/Stooping </a:t>
            </a:r>
          </a:p>
        </p:txBody>
      </p:sp>
    </p:spTree>
    <p:extLst>
      <p:ext uri="{BB962C8B-B14F-4D97-AF65-F5344CB8AC3E}">
        <p14:creationId xmlns:p14="http://schemas.microsoft.com/office/powerpoint/2010/main" val="10194645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8870" y="2192129"/>
            <a:ext cx="7527235" cy="2923877"/>
          </a:xfrm>
          <a:prstGeom prst="rect">
            <a:avLst/>
          </a:prstGeom>
          <a:noFill/>
        </p:spPr>
        <p:txBody>
          <a:bodyPr wrap="square" rtlCol="0">
            <a:spAutoFit/>
          </a:bodyPr>
          <a:lstStyle/>
          <a:p>
            <a:endParaRPr lang="en-US" sz="2200" dirty="0">
              <a:solidFill>
                <a:schemeClr val="bg1"/>
              </a:solidFill>
            </a:endParaRPr>
          </a:p>
          <a:p>
            <a:pPr marL="342900" indent="-342900">
              <a:buFont typeface="Arial" panose="020B0604020202020204" pitchFamily="34" charset="0"/>
              <a:buChar char="•"/>
            </a:pPr>
            <a:r>
              <a:rPr lang="en-US" sz="2800" dirty="0">
                <a:solidFill>
                  <a:srgbClr val="FF5F1F"/>
                </a:solidFill>
              </a:rPr>
              <a:t>Realized how heavy a gallon of milk was (BC11).</a:t>
            </a:r>
          </a:p>
          <a:p>
            <a:endParaRPr lang="en-US" sz="2800" dirty="0">
              <a:solidFill>
                <a:srgbClr val="FF5F1F"/>
              </a:solidFill>
            </a:endParaRPr>
          </a:p>
          <a:p>
            <a:pPr marL="342900" indent="-342900">
              <a:buFont typeface="Arial" panose="020B0604020202020204" pitchFamily="34" charset="0"/>
              <a:buChar char="•"/>
            </a:pPr>
            <a:r>
              <a:rPr lang="en-US" sz="2800" dirty="0">
                <a:solidFill>
                  <a:schemeClr val="accent1"/>
                </a:solidFill>
              </a:rPr>
              <a:t>Has difficulty opening jars and often asks her husband or sons to help her (BC20).</a:t>
            </a:r>
          </a:p>
          <a:p>
            <a:pPr marL="342900" indent="-342900">
              <a:buFont typeface="Arial" panose="020B0604020202020204" pitchFamily="34" charset="0"/>
              <a:buChar char="•"/>
            </a:pPr>
            <a:endParaRPr lang="en-US" sz="2200" dirty="0">
              <a:solidFill>
                <a:srgbClr val="FF5F1F"/>
              </a:solidFill>
            </a:endParaRPr>
          </a:p>
        </p:txBody>
      </p:sp>
      <p:sp>
        <p:nvSpPr>
          <p:cNvPr id="5" name="TextBox 4"/>
          <p:cNvSpPr txBox="1"/>
          <p:nvPr/>
        </p:nvSpPr>
        <p:spPr>
          <a:xfrm>
            <a:off x="728870" y="1484243"/>
            <a:ext cx="7620000" cy="707886"/>
          </a:xfrm>
          <a:prstGeom prst="rect">
            <a:avLst/>
          </a:prstGeom>
          <a:noFill/>
        </p:spPr>
        <p:txBody>
          <a:bodyPr wrap="square" rtlCol="0">
            <a:spAutoFit/>
          </a:bodyPr>
          <a:lstStyle/>
          <a:p>
            <a:pPr algn="ctr"/>
            <a:r>
              <a:rPr lang="en-US" sz="4000" dirty="0">
                <a:solidFill>
                  <a:schemeClr val="bg1"/>
                </a:solidFill>
              </a:rPr>
              <a:t>Strength </a:t>
            </a:r>
          </a:p>
        </p:txBody>
      </p:sp>
    </p:spTree>
    <p:extLst>
      <p:ext uri="{BB962C8B-B14F-4D97-AF65-F5344CB8AC3E}">
        <p14:creationId xmlns:p14="http://schemas.microsoft.com/office/powerpoint/2010/main" val="12315871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1635" y="2599765"/>
            <a:ext cx="7527235" cy="3200876"/>
          </a:xfrm>
          <a:prstGeom prst="rect">
            <a:avLst/>
          </a:prstGeom>
          <a:noFill/>
        </p:spPr>
        <p:txBody>
          <a:bodyPr wrap="square" rtlCol="0">
            <a:spAutoFit/>
          </a:bodyPr>
          <a:lstStyle/>
          <a:p>
            <a:pPr>
              <a:lnSpc>
                <a:spcPct val="150000"/>
              </a:lnSpc>
            </a:pPr>
            <a:r>
              <a:rPr lang="en-US" sz="2400" dirty="0">
                <a:solidFill>
                  <a:srgbClr val="00B0F0"/>
                </a:solidFill>
              </a:rPr>
              <a:t>She reports that her 1st thought when she initiates an activity is "</a:t>
            </a:r>
            <a:r>
              <a:rPr lang="en-US" sz="2400" i="1" dirty="0">
                <a:solidFill>
                  <a:srgbClr val="00B0F0"/>
                </a:solidFill>
              </a:rPr>
              <a:t>Will this trigger lymphedema?"  </a:t>
            </a:r>
            <a:r>
              <a:rPr lang="en-US" sz="2400" dirty="0">
                <a:solidFill>
                  <a:srgbClr val="00B0F0"/>
                </a:solidFill>
              </a:rPr>
              <a:t>This is why she is afraid to swim any longer than she currently does [because this include repetitive arm movements] (BC1).</a:t>
            </a:r>
          </a:p>
          <a:p>
            <a:pPr marL="342900" indent="-342900">
              <a:buFont typeface="Arial" panose="020B0604020202020204" pitchFamily="34" charset="0"/>
              <a:buChar char="•"/>
            </a:pPr>
            <a:endParaRPr lang="en-US" sz="2200" dirty="0">
              <a:solidFill>
                <a:schemeClr val="bg1"/>
              </a:solidFill>
            </a:endParaRPr>
          </a:p>
        </p:txBody>
      </p:sp>
      <p:sp>
        <p:nvSpPr>
          <p:cNvPr id="5" name="TextBox 4"/>
          <p:cNvSpPr txBox="1"/>
          <p:nvPr/>
        </p:nvSpPr>
        <p:spPr>
          <a:xfrm>
            <a:off x="728870" y="1510747"/>
            <a:ext cx="7620000" cy="707886"/>
          </a:xfrm>
          <a:prstGeom prst="rect">
            <a:avLst/>
          </a:prstGeom>
          <a:noFill/>
        </p:spPr>
        <p:txBody>
          <a:bodyPr wrap="square" rtlCol="0">
            <a:spAutoFit/>
          </a:bodyPr>
          <a:lstStyle/>
          <a:p>
            <a:pPr algn="ctr"/>
            <a:r>
              <a:rPr lang="en-US" sz="4000" dirty="0">
                <a:solidFill>
                  <a:schemeClr val="bg1"/>
                </a:solidFill>
              </a:rPr>
              <a:t>Repetitive Movement </a:t>
            </a:r>
          </a:p>
        </p:txBody>
      </p:sp>
    </p:spTree>
    <p:extLst>
      <p:ext uri="{BB962C8B-B14F-4D97-AF65-F5344CB8AC3E}">
        <p14:creationId xmlns:p14="http://schemas.microsoft.com/office/powerpoint/2010/main" val="27129417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8870" y="2276348"/>
            <a:ext cx="7527235" cy="39703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solidFill>
                  <a:srgbClr val="00B0F0"/>
                </a:solidFill>
              </a:rPr>
              <a:t>Unable to go cycling due to decreased balance (BC8).</a:t>
            </a:r>
          </a:p>
          <a:p>
            <a:pPr marL="285750" indent="-285750">
              <a:lnSpc>
                <a:spcPct val="150000"/>
              </a:lnSpc>
              <a:buFont typeface="Arial" panose="020B0604020202020204" pitchFamily="34" charset="0"/>
              <a:buChar char="•"/>
            </a:pPr>
            <a:r>
              <a:rPr lang="en-US" sz="2400" dirty="0">
                <a:solidFill>
                  <a:srgbClr val="FF5F1F"/>
                </a:solidFill>
              </a:rPr>
              <a:t>She has a difficult time performing the different yoga poses because her balance has slightly worsened since her surgery. Her decreased balance has also caused her to have some difficulties getting dressed in the morning (BC18).</a:t>
            </a:r>
          </a:p>
        </p:txBody>
      </p:sp>
      <p:sp>
        <p:nvSpPr>
          <p:cNvPr id="5" name="TextBox 4"/>
          <p:cNvSpPr txBox="1"/>
          <p:nvPr/>
        </p:nvSpPr>
        <p:spPr>
          <a:xfrm>
            <a:off x="682487" y="1431235"/>
            <a:ext cx="7620000" cy="707886"/>
          </a:xfrm>
          <a:prstGeom prst="rect">
            <a:avLst/>
          </a:prstGeom>
          <a:noFill/>
        </p:spPr>
        <p:txBody>
          <a:bodyPr wrap="square" rtlCol="0">
            <a:spAutoFit/>
          </a:bodyPr>
          <a:lstStyle/>
          <a:p>
            <a:pPr algn="ctr"/>
            <a:r>
              <a:rPr lang="en-US" sz="4000" dirty="0">
                <a:solidFill>
                  <a:schemeClr val="bg1"/>
                </a:solidFill>
              </a:rPr>
              <a:t>Balance </a:t>
            </a:r>
            <a:endParaRPr lang="en-US" sz="4000" dirty="0"/>
          </a:p>
        </p:txBody>
      </p:sp>
    </p:spTree>
    <p:extLst>
      <p:ext uri="{BB962C8B-B14F-4D97-AF65-F5344CB8AC3E}">
        <p14:creationId xmlns:p14="http://schemas.microsoft.com/office/powerpoint/2010/main" val="12895088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8870" y="2438400"/>
            <a:ext cx="7527235" cy="3859518"/>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sz="2400" dirty="0">
                <a:solidFill>
                  <a:srgbClr val="00B0F0"/>
                </a:solidFill>
              </a:rPr>
              <a:t>Putting dishes on shelves- Uses a step stool to help her (BC9). </a:t>
            </a:r>
          </a:p>
          <a:p>
            <a:pPr marL="342900" indent="-342900">
              <a:lnSpc>
                <a:spcPct val="120000"/>
              </a:lnSpc>
              <a:buFont typeface="Arial" panose="020B0604020202020204" pitchFamily="34" charset="0"/>
              <a:buChar char="•"/>
            </a:pPr>
            <a:endParaRPr lang="en-US" sz="2400" dirty="0">
              <a:solidFill>
                <a:srgbClr val="00B0F0"/>
              </a:solidFill>
            </a:endParaRPr>
          </a:p>
          <a:p>
            <a:pPr marL="342900" indent="-342900">
              <a:lnSpc>
                <a:spcPct val="120000"/>
              </a:lnSpc>
              <a:buFont typeface="Arial" panose="020B0604020202020204" pitchFamily="34" charset="0"/>
              <a:buChar char="•"/>
            </a:pPr>
            <a:r>
              <a:rPr lang="en-US" sz="2400" dirty="0">
                <a:solidFill>
                  <a:srgbClr val="00B0F0"/>
                </a:solidFill>
              </a:rPr>
              <a:t>Doing laundry- Uses a reacher to get clothes from the bottom of the washer as it is difficult to get them without the reacher (BC9).</a:t>
            </a:r>
          </a:p>
          <a:p>
            <a:endParaRPr lang="en-US" sz="2400" dirty="0">
              <a:solidFill>
                <a:schemeClr val="bg1"/>
              </a:solidFill>
            </a:endParaRPr>
          </a:p>
          <a:p>
            <a:pPr marL="342900" indent="-342900">
              <a:buFont typeface="Arial" panose="020B0604020202020204" pitchFamily="34" charset="0"/>
              <a:buChar char="•"/>
            </a:pPr>
            <a:r>
              <a:rPr lang="en-US" sz="2400" dirty="0">
                <a:solidFill>
                  <a:srgbClr val="FF5F1F"/>
                </a:solidFill>
              </a:rPr>
              <a:t>Restricted when drying hair and reaching in cabinets (BC10).</a:t>
            </a:r>
          </a:p>
        </p:txBody>
      </p:sp>
      <p:sp>
        <p:nvSpPr>
          <p:cNvPr id="5" name="TextBox 4"/>
          <p:cNvSpPr txBox="1"/>
          <p:nvPr/>
        </p:nvSpPr>
        <p:spPr>
          <a:xfrm>
            <a:off x="728870" y="1444487"/>
            <a:ext cx="7620000" cy="707886"/>
          </a:xfrm>
          <a:prstGeom prst="rect">
            <a:avLst/>
          </a:prstGeom>
          <a:noFill/>
        </p:spPr>
        <p:txBody>
          <a:bodyPr wrap="square" rtlCol="0">
            <a:spAutoFit/>
          </a:bodyPr>
          <a:lstStyle/>
          <a:p>
            <a:pPr algn="ctr"/>
            <a:r>
              <a:rPr lang="en-US" sz="4000" dirty="0">
                <a:solidFill>
                  <a:schemeClr val="bg1"/>
                </a:solidFill>
              </a:rPr>
              <a:t>Reaching/Shoulder ROM</a:t>
            </a:r>
          </a:p>
        </p:txBody>
      </p:sp>
    </p:spTree>
    <p:extLst>
      <p:ext uri="{BB962C8B-B14F-4D97-AF65-F5344CB8AC3E}">
        <p14:creationId xmlns:p14="http://schemas.microsoft.com/office/powerpoint/2010/main" val="730864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7109" y="374072"/>
            <a:ext cx="5522768" cy="697057"/>
          </a:xfrm>
        </p:spPr>
        <p:txBody>
          <a:bodyPr/>
          <a:lstStyle/>
          <a:p>
            <a:r>
              <a:rPr lang="en-US" sz="3200" dirty="0"/>
              <a:t>Collaboration with University of Dayton </a:t>
            </a:r>
          </a:p>
        </p:txBody>
      </p:sp>
      <p:pic>
        <p:nvPicPr>
          <p:cNvPr id="6" name="Content Placeholder 5"/>
          <p:cNvPicPr>
            <a:picLocks noGrp="1" noChangeAspect="1"/>
          </p:cNvPicPr>
          <p:nvPr>
            <p:ph idx="1"/>
          </p:nvPr>
        </p:nvPicPr>
        <p:blipFill>
          <a:blip r:embed="rId3"/>
          <a:srcRect l="-701" t="20709" r="701" b="2257"/>
          <a:stretch>
            <a:fillRect/>
          </a:stretch>
        </p:blipFill>
        <p:spPr>
          <a:xfrm>
            <a:off x="95535" y="1330640"/>
            <a:ext cx="6967538" cy="2947009"/>
          </a:xfr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0447" r="19204"/>
          <a:stretch/>
        </p:blipFill>
        <p:spPr>
          <a:xfrm rot="5400000">
            <a:off x="5203827" y="2904179"/>
            <a:ext cx="3077568" cy="4584416"/>
          </a:xfrm>
          <a:prstGeom prst="rect">
            <a:avLst/>
          </a:prstGeom>
        </p:spPr>
      </p:pic>
      <p:sp>
        <p:nvSpPr>
          <p:cNvPr id="5" name="TextBox 4"/>
          <p:cNvSpPr txBox="1"/>
          <p:nvPr/>
        </p:nvSpPr>
        <p:spPr>
          <a:xfrm>
            <a:off x="348635" y="4906245"/>
            <a:ext cx="3848669" cy="1200329"/>
          </a:xfrm>
          <a:prstGeom prst="rect">
            <a:avLst/>
          </a:prstGeom>
          <a:noFill/>
        </p:spPr>
        <p:txBody>
          <a:bodyPr wrap="square" rtlCol="0">
            <a:spAutoFit/>
          </a:bodyPr>
          <a:lstStyle/>
          <a:p>
            <a:pPr algn="ctr"/>
            <a:r>
              <a:rPr lang="en-US" dirty="0">
                <a:solidFill>
                  <a:schemeClr val="bg1"/>
                </a:solidFill>
              </a:rPr>
              <a:t>Above: EKU inquiry team​</a:t>
            </a:r>
          </a:p>
          <a:p>
            <a:pPr algn="ctr"/>
            <a:r>
              <a:rPr lang="en-US" dirty="0">
                <a:solidFill>
                  <a:schemeClr val="bg1"/>
                </a:solidFill>
              </a:rPr>
              <a:t>​</a:t>
            </a:r>
          </a:p>
          <a:p>
            <a:pPr algn="ctr"/>
            <a:r>
              <a:rPr lang="en-US" dirty="0">
                <a:solidFill>
                  <a:schemeClr val="bg1"/>
                </a:solidFill>
              </a:rPr>
              <a:t>Right: University of Dayton Doctorate of Physical Therapy team</a:t>
            </a:r>
            <a:r>
              <a:rPr lang="en-US" dirty="0"/>
              <a:t>​</a:t>
            </a:r>
            <a:endParaRPr lang="en-US" b="0" i="0" dirty="0">
              <a:effectLst/>
            </a:endParaRPr>
          </a:p>
        </p:txBody>
      </p:sp>
    </p:spTree>
    <p:extLst>
      <p:ext uri="{BB962C8B-B14F-4D97-AF65-F5344CB8AC3E}">
        <p14:creationId xmlns:p14="http://schemas.microsoft.com/office/powerpoint/2010/main" val="22963311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5252" y="2424368"/>
            <a:ext cx="7527235" cy="2516843"/>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srgbClr val="00B0F0"/>
              </a:solidFill>
            </a:endParaRPr>
          </a:p>
          <a:p>
            <a:pPr>
              <a:lnSpc>
                <a:spcPct val="150000"/>
              </a:lnSpc>
            </a:pPr>
            <a:r>
              <a:rPr lang="en-US" sz="2400" dirty="0">
                <a:solidFill>
                  <a:srgbClr val="FF5F1F"/>
                </a:solidFill>
              </a:rPr>
              <a:t>At work her performance was scored lower because she can no longer lift boxes due to inability to lift heavy objects and she fatigues, so she no longer does this task at work (BC17).</a:t>
            </a:r>
          </a:p>
        </p:txBody>
      </p:sp>
      <p:sp>
        <p:nvSpPr>
          <p:cNvPr id="5" name="TextBox 4"/>
          <p:cNvSpPr txBox="1"/>
          <p:nvPr/>
        </p:nvSpPr>
        <p:spPr>
          <a:xfrm>
            <a:off x="682487" y="1351722"/>
            <a:ext cx="7620000" cy="707886"/>
          </a:xfrm>
          <a:prstGeom prst="rect">
            <a:avLst/>
          </a:prstGeom>
          <a:noFill/>
        </p:spPr>
        <p:txBody>
          <a:bodyPr wrap="square" rtlCol="0">
            <a:spAutoFit/>
          </a:bodyPr>
          <a:lstStyle/>
          <a:p>
            <a:pPr algn="ctr"/>
            <a:r>
              <a:rPr lang="en-US" sz="4000" dirty="0">
                <a:solidFill>
                  <a:schemeClr val="bg1"/>
                </a:solidFill>
              </a:rPr>
              <a:t>Lifting</a:t>
            </a:r>
          </a:p>
        </p:txBody>
      </p:sp>
    </p:spTree>
    <p:extLst>
      <p:ext uri="{BB962C8B-B14F-4D97-AF65-F5344CB8AC3E}">
        <p14:creationId xmlns:p14="http://schemas.microsoft.com/office/powerpoint/2010/main" val="41440807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6105" y="2438400"/>
            <a:ext cx="7527235" cy="341632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solidFill>
                  <a:srgbClr val="00B0F0"/>
                </a:solidFill>
              </a:rPr>
              <a:t>Unable to carry heavy grocery bags and heavy loads of laundry, so she makes her loads lighter (BC12).</a:t>
            </a:r>
          </a:p>
          <a:p>
            <a:pPr marL="342900" indent="-342900">
              <a:lnSpc>
                <a:spcPct val="150000"/>
              </a:lnSpc>
              <a:buFont typeface="Arial" panose="020B0604020202020204" pitchFamily="34" charset="0"/>
              <a:buChar char="•"/>
            </a:pPr>
            <a:r>
              <a:rPr lang="en-US" sz="2400" dirty="0">
                <a:solidFill>
                  <a:srgbClr val="FF5F1F"/>
                </a:solidFill>
              </a:rPr>
              <a:t>She can't carry things. She could not help her daughter move into college which was very upsetting to her (BC15).</a:t>
            </a:r>
          </a:p>
        </p:txBody>
      </p:sp>
      <p:sp>
        <p:nvSpPr>
          <p:cNvPr id="5" name="TextBox 4"/>
          <p:cNvSpPr txBox="1"/>
          <p:nvPr/>
        </p:nvSpPr>
        <p:spPr>
          <a:xfrm>
            <a:off x="728870" y="1523999"/>
            <a:ext cx="7620000" cy="707886"/>
          </a:xfrm>
          <a:prstGeom prst="rect">
            <a:avLst/>
          </a:prstGeom>
          <a:noFill/>
        </p:spPr>
        <p:txBody>
          <a:bodyPr wrap="square" rtlCol="0">
            <a:spAutoFit/>
          </a:bodyPr>
          <a:lstStyle/>
          <a:p>
            <a:pPr algn="ctr"/>
            <a:r>
              <a:rPr lang="en-US" sz="4000" dirty="0">
                <a:solidFill>
                  <a:schemeClr val="bg1"/>
                </a:solidFill>
              </a:rPr>
              <a:t>Carrying </a:t>
            </a:r>
          </a:p>
        </p:txBody>
      </p:sp>
    </p:spTree>
    <p:extLst>
      <p:ext uri="{BB962C8B-B14F-4D97-AF65-F5344CB8AC3E}">
        <p14:creationId xmlns:p14="http://schemas.microsoft.com/office/powerpoint/2010/main" val="13134594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Personal Choices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130387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7" y="0"/>
            <a:ext cx="9396072" cy="6858000"/>
          </a:xfrm>
          <a:prstGeom prst="rect">
            <a:avLst/>
          </a:prstGeom>
        </p:spPr>
      </p:pic>
      <p:sp>
        <p:nvSpPr>
          <p:cNvPr id="6" name="TextBox 5"/>
          <p:cNvSpPr txBox="1"/>
          <p:nvPr/>
        </p:nvSpPr>
        <p:spPr>
          <a:xfrm>
            <a:off x="473526" y="2424791"/>
            <a:ext cx="3461657" cy="1200329"/>
          </a:xfrm>
          <a:prstGeom prst="rect">
            <a:avLst/>
          </a:prstGeom>
          <a:solidFill>
            <a:schemeClr val="accent6"/>
          </a:solidFill>
        </p:spPr>
        <p:txBody>
          <a:bodyPr wrap="square" rtlCol="0">
            <a:spAutoFit/>
          </a:bodyPr>
          <a:lstStyle/>
          <a:p>
            <a:pPr algn="ctr"/>
            <a:r>
              <a:rPr lang="en-US" sz="3600" b="1" dirty="0"/>
              <a:t>PERSONAL </a:t>
            </a:r>
          </a:p>
          <a:p>
            <a:pPr algn="ctr"/>
            <a:r>
              <a:rPr lang="en-US" sz="3600" b="1" dirty="0"/>
              <a:t>CHOISES</a:t>
            </a:r>
          </a:p>
        </p:txBody>
      </p:sp>
    </p:spTree>
    <p:extLst>
      <p:ext uri="{BB962C8B-B14F-4D97-AF65-F5344CB8AC3E}">
        <p14:creationId xmlns:p14="http://schemas.microsoft.com/office/powerpoint/2010/main" val="33690360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1635" y="2165625"/>
            <a:ext cx="7527235" cy="397031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solidFill>
                  <a:srgbClr val="00B0F0"/>
                </a:solidFill>
              </a:rPr>
              <a:t>Enjoys taking care of 5 month old grandchild, watching grandchildren play soccer, going to the movies, going out to eat with friends, and shopping at flea markets (BC8).</a:t>
            </a:r>
          </a:p>
          <a:p>
            <a:pPr marL="342900" indent="-342900">
              <a:lnSpc>
                <a:spcPct val="150000"/>
              </a:lnSpc>
              <a:buFont typeface="Arial" panose="020B0604020202020204" pitchFamily="34" charset="0"/>
              <a:buChar char="•"/>
            </a:pPr>
            <a:r>
              <a:rPr lang="en-US" sz="2400" dirty="0">
                <a:solidFill>
                  <a:srgbClr val="FF5F1F"/>
                </a:solidFill>
              </a:rPr>
              <a:t>Enjoys shopping at antique stores, visiting with friends and family, and cooking and eating with her husband and two sons every day (BC20).</a:t>
            </a:r>
          </a:p>
        </p:txBody>
      </p:sp>
      <p:sp>
        <p:nvSpPr>
          <p:cNvPr id="5" name="TextBox 4"/>
          <p:cNvSpPr txBox="1"/>
          <p:nvPr/>
        </p:nvSpPr>
        <p:spPr>
          <a:xfrm>
            <a:off x="728870" y="1457739"/>
            <a:ext cx="7620000" cy="707886"/>
          </a:xfrm>
          <a:prstGeom prst="rect">
            <a:avLst/>
          </a:prstGeom>
          <a:noFill/>
        </p:spPr>
        <p:txBody>
          <a:bodyPr wrap="square" rtlCol="0">
            <a:spAutoFit/>
          </a:bodyPr>
          <a:lstStyle/>
          <a:p>
            <a:pPr algn="ctr"/>
            <a:r>
              <a:rPr lang="en-US" sz="4000" dirty="0">
                <a:solidFill>
                  <a:schemeClr val="bg1"/>
                </a:solidFill>
              </a:rPr>
              <a:t>Socializing </a:t>
            </a:r>
          </a:p>
        </p:txBody>
      </p:sp>
    </p:spTree>
    <p:extLst>
      <p:ext uri="{BB962C8B-B14F-4D97-AF65-F5344CB8AC3E}">
        <p14:creationId xmlns:p14="http://schemas.microsoft.com/office/powerpoint/2010/main" val="33734396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2487" y="1966842"/>
            <a:ext cx="7527235" cy="5170646"/>
          </a:xfrm>
          <a:prstGeom prst="rect">
            <a:avLst/>
          </a:prstGeom>
          <a:noFill/>
        </p:spPr>
        <p:txBody>
          <a:bodyPr wrap="square" rtlCol="0">
            <a:spAutoFit/>
          </a:bodyPr>
          <a:lstStyle/>
          <a:p>
            <a:endParaRPr lang="en-US" sz="2200" dirty="0">
              <a:solidFill>
                <a:srgbClr val="FF5F1F"/>
              </a:solidFill>
            </a:endParaRPr>
          </a:p>
          <a:p>
            <a:pPr marL="342900" indent="-342900">
              <a:buFont typeface="Arial" panose="020B0604020202020204" pitchFamily="34" charset="0"/>
              <a:buChar char="•"/>
            </a:pPr>
            <a:r>
              <a:rPr lang="en-US" sz="2400" dirty="0">
                <a:solidFill>
                  <a:srgbClr val="FF5F1F"/>
                </a:solidFill>
              </a:rPr>
              <a:t>Cannot do as many push-ups and complete arm workouts as before due to arm restrictions (BC5).</a:t>
            </a:r>
          </a:p>
          <a:p>
            <a:pPr marL="342900" indent="-342900">
              <a:buFont typeface="Arial" panose="020B0604020202020204" pitchFamily="34" charset="0"/>
              <a:buChar char="•"/>
            </a:pPr>
            <a:endParaRPr lang="en-US" sz="2400" dirty="0">
              <a:solidFill>
                <a:srgbClr val="00B0F0"/>
              </a:solidFill>
            </a:endParaRPr>
          </a:p>
          <a:p>
            <a:pPr marL="342900" indent="-342900">
              <a:buFont typeface="Arial" panose="020B0604020202020204" pitchFamily="34" charset="0"/>
              <a:buChar char="•"/>
            </a:pPr>
            <a:r>
              <a:rPr lang="en-US" sz="2400" dirty="0">
                <a:solidFill>
                  <a:srgbClr val="00B0F0"/>
                </a:solidFill>
              </a:rPr>
              <a:t>Survivor stated that she has difficulties running on the elliptical because her endurance levels seem to have decreased since her surgery (BC18).</a:t>
            </a:r>
          </a:p>
          <a:p>
            <a:pPr marL="342900" indent="-342900">
              <a:buFont typeface="Arial" panose="020B0604020202020204" pitchFamily="34" charset="0"/>
              <a:buChar char="•"/>
            </a:pPr>
            <a:endParaRPr lang="en-US" sz="2400" dirty="0">
              <a:solidFill>
                <a:srgbClr val="FF0000"/>
              </a:solidFill>
            </a:endParaRPr>
          </a:p>
          <a:p>
            <a:pPr marL="342900" indent="-342900">
              <a:buFont typeface="Arial" panose="020B0604020202020204" pitchFamily="34" charset="0"/>
              <a:buChar char="•"/>
            </a:pPr>
            <a:r>
              <a:rPr lang="en-US" sz="2400" dirty="0">
                <a:solidFill>
                  <a:srgbClr val="FF0000"/>
                </a:solidFill>
              </a:rPr>
              <a:t>She feels that doing exercise has a great deal to do with the reason that she regained her arm function (BC6).</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200" dirty="0">
              <a:solidFill>
                <a:srgbClr val="FF5F1F"/>
              </a:solidFill>
            </a:endParaRPr>
          </a:p>
          <a:p>
            <a:pPr marL="342900" indent="-342900">
              <a:buFont typeface="Arial" panose="020B0604020202020204" pitchFamily="34" charset="0"/>
              <a:buChar char="•"/>
            </a:pPr>
            <a:endParaRPr lang="en-US" sz="2200" dirty="0">
              <a:solidFill>
                <a:schemeClr val="bg1"/>
              </a:solidFill>
            </a:endParaRPr>
          </a:p>
        </p:txBody>
      </p:sp>
      <p:sp>
        <p:nvSpPr>
          <p:cNvPr id="5" name="TextBox 4"/>
          <p:cNvSpPr txBox="1"/>
          <p:nvPr/>
        </p:nvSpPr>
        <p:spPr>
          <a:xfrm>
            <a:off x="682487" y="1258956"/>
            <a:ext cx="7620000" cy="707886"/>
          </a:xfrm>
          <a:prstGeom prst="rect">
            <a:avLst/>
          </a:prstGeom>
          <a:noFill/>
        </p:spPr>
        <p:txBody>
          <a:bodyPr wrap="square" rtlCol="0">
            <a:spAutoFit/>
          </a:bodyPr>
          <a:lstStyle/>
          <a:p>
            <a:pPr algn="ctr"/>
            <a:r>
              <a:rPr lang="en-US" sz="4000" dirty="0">
                <a:solidFill>
                  <a:schemeClr val="bg1"/>
                </a:solidFill>
              </a:rPr>
              <a:t>Exercise </a:t>
            </a:r>
          </a:p>
        </p:txBody>
      </p:sp>
    </p:spTree>
    <p:extLst>
      <p:ext uri="{BB962C8B-B14F-4D97-AF65-F5344CB8AC3E}">
        <p14:creationId xmlns:p14="http://schemas.microsoft.com/office/powerpoint/2010/main" val="3362121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a:t>
            </a:r>
          </a:p>
        </p:txBody>
      </p:sp>
      <p:sp>
        <p:nvSpPr>
          <p:cNvPr id="3" name="Content Placeholder 2"/>
          <p:cNvSpPr>
            <a:spLocks noGrp="1"/>
          </p:cNvSpPr>
          <p:nvPr>
            <p:ph idx="1"/>
          </p:nvPr>
        </p:nvSpPr>
        <p:spPr/>
        <p:txBody>
          <a:bodyPr/>
          <a:lstStyle/>
          <a:p>
            <a:endParaRPr lang="en-US" sz="2800" dirty="0"/>
          </a:p>
          <a:p>
            <a:pPr>
              <a:spcAft>
                <a:spcPts val="1000"/>
              </a:spcAft>
            </a:pPr>
            <a:r>
              <a:rPr lang="en-US" sz="3000" dirty="0"/>
              <a:t>Data were audited by students and investigators</a:t>
            </a:r>
          </a:p>
          <a:p>
            <a:pPr>
              <a:spcAft>
                <a:spcPts val="1000"/>
              </a:spcAft>
            </a:pPr>
            <a:r>
              <a:rPr lang="en-US" sz="3000" dirty="0"/>
              <a:t>Standardized and qualitative data were used</a:t>
            </a:r>
          </a:p>
          <a:p>
            <a:pPr>
              <a:spcAft>
                <a:spcPts val="1000"/>
              </a:spcAft>
            </a:pPr>
            <a:r>
              <a:rPr lang="en-US" sz="3000" dirty="0"/>
              <a:t>Study conducted with physical therapy students from University of Dayton</a:t>
            </a:r>
          </a:p>
          <a:p>
            <a:pPr>
              <a:spcAft>
                <a:spcPts val="1000"/>
              </a:spcAft>
            </a:pPr>
            <a:r>
              <a:rPr lang="en-US" sz="3000" dirty="0"/>
              <a:t>Inclusion criteria included survivors who had surgery for their cancer, which has been found to impact upper body function</a:t>
            </a:r>
            <a:endParaRPr lang="en-US" dirty="0"/>
          </a:p>
        </p:txBody>
      </p:sp>
    </p:spTree>
    <p:extLst>
      <p:ext uri="{BB962C8B-B14F-4D97-AF65-F5344CB8AC3E}">
        <p14:creationId xmlns:p14="http://schemas.microsoft.com/office/powerpoint/2010/main" val="23923636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Continued…</a:t>
            </a:r>
          </a:p>
        </p:txBody>
      </p:sp>
      <p:sp>
        <p:nvSpPr>
          <p:cNvPr id="3" name="Content Placeholder 2"/>
          <p:cNvSpPr>
            <a:spLocks noGrp="1"/>
          </p:cNvSpPr>
          <p:nvPr>
            <p:ph idx="1"/>
          </p:nvPr>
        </p:nvSpPr>
        <p:spPr>
          <a:xfrm>
            <a:off x="628650" y="1392929"/>
            <a:ext cx="7886700" cy="4876800"/>
          </a:xfrm>
        </p:spPr>
        <p:txBody>
          <a:bodyPr/>
          <a:lstStyle/>
          <a:p>
            <a:endParaRPr lang="en-US" sz="3000" dirty="0"/>
          </a:p>
          <a:p>
            <a:pPr>
              <a:spcAft>
                <a:spcPts val="1000"/>
              </a:spcAft>
            </a:pPr>
            <a:r>
              <a:rPr lang="en-US" sz="3000" dirty="0"/>
              <a:t>Informed consent was reviewed with each survivor prior to participating in study</a:t>
            </a:r>
          </a:p>
          <a:p>
            <a:pPr>
              <a:spcAft>
                <a:spcPts val="1000"/>
              </a:spcAft>
            </a:pPr>
            <a:r>
              <a:rPr lang="en-US" sz="3000" dirty="0"/>
              <a:t>All data was de-identified and only accessible by investigators</a:t>
            </a:r>
          </a:p>
          <a:p>
            <a:pPr>
              <a:spcAft>
                <a:spcPts val="1000"/>
              </a:spcAft>
            </a:pPr>
            <a:r>
              <a:rPr lang="en-US" sz="3000" dirty="0"/>
              <a:t>COPM was administered using a script</a:t>
            </a:r>
          </a:p>
          <a:p>
            <a:pPr>
              <a:spcAft>
                <a:spcPts val="1000"/>
              </a:spcAft>
            </a:pPr>
            <a:r>
              <a:rPr lang="en-US" sz="3000" dirty="0"/>
              <a:t>Prior to administering to survivors, each OT student provided the </a:t>
            </a:r>
            <a:r>
              <a:rPr lang="en-US" sz="3000" dirty="0" err="1"/>
              <a:t>COPM</a:t>
            </a:r>
            <a:r>
              <a:rPr lang="en-US" sz="3000" dirty="0"/>
              <a:t> to the investigator to improve inter-rater reliability</a:t>
            </a:r>
          </a:p>
          <a:p>
            <a:endParaRPr lang="en-US" dirty="0"/>
          </a:p>
        </p:txBody>
      </p:sp>
    </p:spTree>
    <p:extLst>
      <p:ext uri="{BB962C8B-B14F-4D97-AF65-F5344CB8AC3E}">
        <p14:creationId xmlns:p14="http://schemas.microsoft.com/office/powerpoint/2010/main" val="9259543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Weaknesses</a:t>
            </a:r>
          </a:p>
        </p:txBody>
      </p:sp>
      <p:sp>
        <p:nvSpPr>
          <p:cNvPr id="3" name="Content Placeholder 2"/>
          <p:cNvSpPr>
            <a:spLocks noGrp="1"/>
          </p:cNvSpPr>
          <p:nvPr>
            <p:ph idx="1"/>
          </p:nvPr>
        </p:nvSpPr>
        <p:spPr>
          <a:xfrm>
            <a:off x="628650" y="1565634"/>
            <a:ext cx="7886700" cy="4876800"/>
          </a:xfrm>
        </p:spPr>
        <p:txBody>
          <a:bodyPr/>
          <a:lstStyle/>
          <a:p>
            <a:pPr>
              <a:spcAft>
                <a:spcPts val="1000"/>
              </a:spcAft>
            </a:pPr>
            <a:r>
              <a:rPr lang="en-US" sz="3000" dirty="0"/>
              <a:t>Age range of survivors was 31 yrs. to 68 yrs., which reflect diverse developmental stages</a:t>
            </a:r>
          </a:p>
          <a:p>
            <a:pPr>
              <a:spcAft>
                <a:spcPts val="1000"/>
              </a:spcAft>
            </a:pPr>
            <a:r>
              <a:rPr lang="en-US" sz="3000" dirty="0"/>
              <a:t>Administered the COPM to survivors who were greater than 18 months post-surgery (survivors ranged from 5-55 months post surgery) </a:t>
            </a:r>
          </a:p>
          <a:p>
            <a:pPr>
              <a:spcAft>
                <a:spcPts val="1000"/>
              </a:spcAft>
            </a:pPr>
            <a:r>
              <a:rPr lang="en-US" sz="3000" dirty="0"/>
              <a:t>Administered COPM over Google Hangout, which is not a standardized method</a:t>
            </a:r>
          </a:p>
        </p:txBody>
      </p:sp>
    </p:spTree>
    <p:extLst>
      <p:ext uri="{BB962C8B-B14F-4D97-AF65-F5344CB8AC3E}">
        <p14:creationId xmlns:p14="http://schemas.microsoft.com/office/powerpoint/2010/main" val="3554475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Weaknesses Continued…</a:t>
            </a:r>
          </a:p>
        </p:txBody>
      </p:sp>
      <p:sp>
        <p:nvSpPr>
          <p:cNvPr id="3" name="Content Placeholder 2"/>
          <p:cNvSpPr>
            <a:spLocks noGrp="1"/>
          </p:cNvSpPr>
          <p:nvPr>
            <p:ph idx="1"/>
          </p:nvPr>
        </p:nvSpPr>
        <p:spPr/>
        <p:txBody>
          <a:bodyPr/>
          <a:lstStyle/>
          <a:p>
            <a:endParaRPr lang="en-US" dirty="0"/>
          </a:p>
          <a:p>
            <a:pPr>
              <a:spcAft>
                <a:spcPts val="1000"/>
              </a:spcAft>
            </a:pPr>
            <a:r>
              <a:rPr lang="en-US" sz="3000" dirty="0"/>
              <a:t>Heterogeneous population (some survivors received different surgeries, various types of chemotherapy, and/or different amounts and locations of radiation therapy)</a:t>
            </a:r>
          </a:p>
          <a:p>
            <a:pPr>
              <a:spcAft>
                <a:spcPts val="1000"/>
              </a:spcAft>
            </a:pPr>
            <a:r>
              <a:rPr lang="en-US" dirty="0"/>
              <a:t>All data were entered by multiple people</a:t>
            </a:r>
          </a:p>
          <a:p>
            <a:pPr marL="0" indent="0">
              <a:spcAft>
                <a:spcPts val="1000"/>
              </a:spcAft>
              <a:buNone/>
            </a:pPr>
            <a:endParaRPr lang="en-US" dirty="0"/>
          </a:p>
        </p:txBody>
      </p:sp>
    </p:spTree>
    <p:extLst>
      <p:ext uri="{BB962C8B-B14F-4D97-AF65-F5344CB8AC3E}">
        <p14:creationId xmlns:p14="http://schemas.microsoft.com/office/powerpoint/2010/main" val="1425057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 for Pilot Study </a:t>
            </a:r>
          </a:p>
        </p:txBody>
      </p:sp>
      <p:sp>
        <p:nvSpPr>
          <p:cNvPr id="3" name="Content Placeholder 2"/>
          <p:cNvSpPr>
            <a:spLocks noGrp="1"/>
          </p:cNvSpPr>
          <p:nvPr>
            <p:ph idx="1"/>
          </p:nvPr>
        </p:nvSpPr>
        <p:spPr>
          <a:xfrm>
            <a:off x="400049" y="1321305"/>
            <a:ext cx="8328315" cy="6534222"/>
          </a:xfrm>
        </p:spPr>
        <p:txBody>
          <a:bodyPr/>
          <a:lstStyle/>
          <a:p>
            <a:pPr marL="0" indent="0">
              <a:lnSpc>
                <a:spcPct val="150000"/>
              </a:lnSpc>
              <a:buNone/>
            </a:pPr>
            <a:r>
              <a:rPr lang="en-US" sz="2400" dirty="0">
                <a:solidFill>
                  <a:srgbClr val="FFFFFF"/>
                </a:solidFill>
              </a:rPr>
              <a:t>This pilot study sought to: </a:t>
            </a:r>
          </a:p>
          <a:p>
            <a:pPr marL="514350" indent="-514350">
              <a:lnSpc>
                <a:spcPct val="100000"/>
              </a:lnSpc>
              <a:buFont typeface="+mj-lt"/>
              <a:buAutoNum type="alphaLcParenR"/>
            </a:pPr>
            <a:r>
              <a:rPr lang="en-US" sz="2400" dirty="0">
                <a:solidFill>
                  <a:srgbClr val="FFFFFF"/>
                </a:solidFill>
              </a:rPr>
              <a:t>evaluate the feasibility of administering the COPM over Google Hangout</a:t>
            </a:r>
          </a:p>
          <a:p>
            <a:pPr marL="514350" indent="-514350">
              <a:lnSpc>
                <a:spcPct val="100000"/>
              </a:lnSpc>
              <a:buFont typeface="+mj-lt"/>
              <a:buAutoNum type="alphaLcParenR"/>
            </a:pPr>
            <a:r>
              <a:rPr lang="en-US" sz="2400" dirty="0">
                <a:solidFill>
                  <a:srgbClr val="FFFFFF"/>
                </a:solidFill>
              </a:rPr>
              <a:t>evaluate the feasibility of collaborating with another research team at a distance</a:t>
            </a:r>
          </a:p>
          <a:p>
            <a:pPr marL="514350" indent="-514350">
              <a:lnSpc>
                <a:spcPct val="100000"/>
              </a:lnSpc>
              <a:buFont typeface="+mj-lt"/>
              <a:buAutoNum type="alphaLcParenR"/>
            </a:pPr>
            <a:r>
              <a:rPr lang="en-US" sz="2400" dirty="0">
                <a:solidFill>
                  <a:srgbClr val="FFFFFF"/>
                </a:solidFill>
              </a:rPr>
              <a:t>describe self-care, productive, and leisure activities</a:t>
            </a:r>
          </a:p>
          <a:p>
            <a:pPr marL="514350" indent="-514350">
              <a:lnSpc>
                <a:spcPct val="100000"/>
              </a:lnSpc>
              <a:buFont typeface="+mj-lt"/>
              <a:buAutoNum type="alphaLcParenR"/>
            </a:pPr>
            <a:r>
              <a:rPr lang="en-US" sz="2400" dirty="0">
                <a:solidFill>
                  <a:srgbClr val="FFFFFF"/>
                </a:solidFill>
              </a:rPr>
              <a:t>describe the survivor’s experiences completing self-care, productive, and leisure activities since surgery</a:t>
            </a:r>
          </a:p>
          <a:p>
            <a:pPr marL="514350" indent="-514350">
              <a:lnSpc>
                <a:spcPct val="100000"/>
              </a:lnSpc>
              <a:buFont typeface="+mj-lt"/>
              <a:buAutoNum type="alphaLcParenR"/>
            </a:pPr>
            <a:r>
              <a:rPr lang="en-US" sz="2400" dirty="0">
                <a:solidFill>
                  <a:srgbClr val="FF0000"/>
                </a:solidFill>
              </a:rPr>
              <a:t>determine if women who reported having less arm function and/or had reduced objective measures of arm function also reported higher levels of stress</a:t>
            </a:r>
          </a:p>
          <a:p>
            <a:pPr marL="514350" indent="-514350">
              <a:lnSpc>
                <a:spcPct val="100000"/>
              </a:lnSpc>
              <a:buFont typeface="+mj-lt"/>
              <a:buAutoNum type="alphaLcParenR"/>
            </a:pPr>
            <a:endParaRPr lang="en-US" sz="2000" dirty="0"/>
          </a:p>
        </p:txBody>
      </p:sp>
    </p:spTree>
    <p:extLst>
      <p:ext uri="{BB962C8B-B14F-4D97-AF65-F5344CB8AC3E}">
        <p14:creationId xmlns:p14="http://schemas.microsoft.com/office/powerpoint/2010/main" val="3341565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Clinical Take-home</a:t>
            </a:r>
          </a:p>
        </p:txBody>
      </p:sp>
      <p:sp>
        <p:nvSpPr>
          <p:cNvPr id="3" name="Content Placeholder 2"/>
          <p:cNvSpPr>
            <a:spLocks noGrp="1"/>
          </p:cNvSpPr>
          <p:nvPr>
            <p:ph idx="1"/>
          </p:nvPr>
        </p:nvSpPr>
        <p:spPr/>
        <p:txBody>
          <a:bodyPr/>
          <a:lstStyle/>
          <a:p>
            <a:pPr marL="0" indent="0" algn="ctr">
              <a:buNone/>
            </a:pPr>
            <a:r>
              <a:rPr lang="en-US" dirty="0">
                <a:solidFill>
                  <a:srgbClr val="FFFFFF"/>
                </a:solidFill>
              </a:rPr>
              <a:t>Research Questions</a:t>
            </a:r>
            <a:br>
              <a:rPr lang="en-US" dirty="0">
                <a:solidFill>
                  <a:schemeClr val="tx1"/>
                </a:solidFill>
              </a:rPr>
            </a:br>
            <a:br>
              <a:rPr lang="en-US" dirty="0">
                <a:solidFill>
                  <a:schemeClr val="tx1"/>
                </a:solidFill>
              </a:rPr>
            </a:br>
            <a:r>
              <a:rPr lang="en-US" dirty="0">
                <a:solidFill>
                  <a:srgbClr val="FFFFFF"/>
                </a:solidFill>
              </a:rPr>
              <a:t>A) Evaluate the feasibility of administering the COPM over Google Hangout</a:t>
            </a:r>
            <a:endParaRPr lang="en-US" dirty="0">
              <a:solidFill>
                <a:srgbClr val="000000"/>
              </a:solidFill>
            </a:endParaRPr>
          </a:p>
          <a:p>
            <a:pPr marL="0" indent="0" algn="ctr">
              <a:buNone/>
            </a:pPr>
            <a:endParaRPr lang="en-US" dirty="0">
              <a:solidFill>
                <a:schemeClr val="tx1"/>
              </a:solidFill>
            </a:endParaRPr>
          </a:p>
          <a:p>
            <a:pPr lvl="1"/>
            <a:r>
              <a:rPr lang="en-US" dirty="0">
                <a:solidFill>
                  <a:srgbClr val="FFFFFF"/>
                </a:solidFill>
              </a:rPr>
              <a:t>Felt as if in person</a:t>
            </a:r>
          </a:p>
          <a:p>
            <a:pPr lvl="1"/>
            <a:r>
              <a:rPr lang="en-US" dirty="0">
                <a:solidFill>
                  <a:srgbClr val="FFFFFF"/>
                </a:solidFill>
              </a:rPr>
              <a:t>Emotions were evoked</a:t>
            </a:r>
          </a:p>
          <a:p>
            <a:pPr lvl="1"/>
            <a:r>
              <a:rPr lang="en-US" dirty="0">
                <a:solidFill>
                  <a:srgbClr val="FFFFFF"/>
                </a:solidFill>
              </a:rPr>
              <a:t>Natural responses</a:t>
            </a:r>
          </a:p>
          <a:p>
            <a:pPr lvl="1"/>
            <a:r>
              <a:rPr lang="en-US" dirty="0">
                <a:solidFill>
                  <a:srgbClr val="FFFFFF"/>
                </a:solidFill>
              </a:rPr>
              <a:t>Wi-Fi was critical</a:t>
            </a:r>
          </a:p>
          <a:p>
            <a:endParaRPr lang="en-US" dirty="0">
              <a:solidFill>
                <a:schemeClr val="tx1"/>
              </a:solidFill>
            </a:endParaRPr>
          </a:p>
        </p:txBody>
      </p:sp>
    </p:spTree>
    <p:extLst>
      <p:ext uri="{BB962C8B-B14F-4D97-AF65-F5344CB8AC3E}">
        <p14:creationId xmlns:p14="http://schemas.microsoft.com/office/powerpoint/2010/main" val="1784536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Clinical Take-home</a:t>
            </a:r>
          </a:p>
        </p:txBody>
      </p:sp>
      <p:sp>
        <p:nvSpPr>
          <p:cNvPr id="3" name="Content Placeholder 2"/>
          <p:cNvSpPr>
            <a:spLocks noGrp="1"/>
          </p:cNvSpPr>
          <p:nvPr>
            <p:ph idx="1"/>
          </p:nvPr>
        </p:nvSpPr>
        <p:spPr/>
        <p:txBody>
          <a:bodyPr/>
          <a:lstStyle/>
          <a:p>
            <a:pPr marL="0" indent="0" algn="ctr">
              <a:buNone/>
            </a:pPr>
            <a:r>
              <a:rPr lang="en-US" dirty="0"/>
              <a:t>Research Questions</a:t>
            </a:r>
          </a:p>
          <a:p>
            <a:pPr marL="0" indent="0">
              <a:buNone/>
            </a:pPr>
            <a:r>
              <a:rPr lang="en-US" dirty="0">
                <a:solidFill>
                  <a:srgbClr val="FFFFFF"/>
                </a:solidFill>
              </a:rPr>
              <a:t>B) Evaluate the feasibility of collaboration with another research team at a distance.</a:t>
            </a:r>
          </a:p>
          <a:p>
            <a:pPr marL="0" indent="0">
              <a:buNone/>
            </a:pPr>
            <a:endParaRPr lang="en-US" dirty="0">
              <a:solidFill>
                <a:srgbClr val="FFFFFF"/>
              </a:solidFill>
            </a:endParaRPr>
          </a:p>
          <a:p>
            <a:pPr lvl="1"/>
            <a:r>
              <a:rPr lang="en-US" dirty="0">
                <a:solidFill>
                  <a:srgbClr val="FFFFFF"/>
                </a:solidFill>
              </a:rPr>
              <a:t>Collaboration possible due to technology: </a:t>
            </a:r>
            <a:r>
              <a:rPr lang="en-US" i="1" dirty="0">
                <a:solidFill>
                  <a:srgbClr val="FFFFFF"/>
                </a:solidFill>
              </a:rPr>
              <a:t>text messaging, email, Google Hangout</a:t>
            </a:r>
            <a:endParaRPr lang="en-US" i="1" dirty="0">
              <a:solidFill>
                <a:schemeClr val="tx1"/>
              </a:solidFill>
            </a:endParaRPr>
          </a:p>
          <a:p>
            <a:pPr lvl="1"/>
            <a:r>
              <a:rPr lang="en-US" dirty="0">
                <a:solidFill>
                  <a:srgbClr val="FFFFFF"/>
                </a:solidFill>
              </a:rPr>
              <a:t>Issues remain the same: </a:t>
            </a:r>
            <a:r>
              <a:rPr lang="en-US" i="1" dirty="0">
                <a:solidFill>
                  <a:srgbClr val="FFFFFF"/>
                </a:solidFill>
              </a:rPr>
              <a:t>scheduling of participants</a:t>
            </a:r>
          </a:p>
        </p:txBody>
      </p:sp>
    </p:spTree>
    <p:extLst>
      <p:ext uri="{BB962C8B-B14F-4D97-AF65-F5344CB8AC3E}">
        <p14:creationId xmlns:p14="http://schemas.microsoft.com/office/powerpoint/2010/main" val="30421818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Clinical Take-home</a:t>
            </a:r>
          </a:p>
        </p:txBody>
      </p:sp>
      <p:sp>
        <p:nvSpPr>
          <p:cNvPr id="3" name="Content Placeholder 2"/>
          <p:cNvSpPr>
            <a:spLocks noGrp="1"/>
          </p:cNvSpPr>
          <p:nvPr>
            <p:ph idx="1"/>
          </p:nvPr>
        </p:nvSpPr>
        <p:spPr>
          <a:xfrm>
            <a:off x="628650" y="1300163"/>
            <a:ext cx="7886700" cy="5160729"/>
          </a:xfrm>
        </p:spPr>
        <p:txBody>
          <a:bodyPr/>
          <a:lstStyle/>
          <a:p>
            <a:pPr marL="0" indent="0" algn="ctr">
              <a:buNone/>
            </a:pPr>
            <a:r>
              <a:rPr lang="en-US" dirty="0"/>
              <a:t>Research Questions</a:t>
            </a:r>
          </a:p>
          <a:p>
            <a:pPr marL="0" indent="0">
              <a:buNone/>
            </a:pPr>
            <a:r>
              <a:rPr lang="en-US" dirty="0">
                <a:solidFill>
                  <a:srgbClr val="FFFFFF"/>
                </a:solidFill>
              </a:rPr>
              <a:t>C) Describe self-care, productive, and leisure activities</a:t>
            </a:r>
          </a:p>
          <a:p>
            <a:pPr lvl="1"/>
            <a:r>
              <a:rPr lang="en-US" b="1" dirty="0">
                <a:solidFill>
                  <a:srgbClr val="FFFFFF"/>
                </a:solidFill>
              </a:rPr>
              <a:t>Changed routine: </a:t>
            </a:r>
            <a:r>
              <a:rPr lang="en-US" i="1" dirty="0">
                <a:solidFill>
                  <a:srgbClr val="FFFFFF"/>
                </a:solidFill>
              </a:rPr>
              <a:t>most energy demanding tasks-earlier</a:t>
            </a:r>
          </a:p>
          <a:p>
            <a:pPr lvl="1"/>
            <a:r>
              <a:rPr lang="en-US" b="1" dirty="0">
                <a:solidFill>
                  <a:srgbClr val="FFFFFF"/>
                </a:solidFill>
              </a:rPr>
              <a:t>Process:</a:t>
            </a:r>
            <a:r>
              <a:rPr lang="en-US" dirty="0">
                <a:solidFill>
                  <a:srgbClr val="FFFFFF"/>
                </a:solidFill>
              </a:rPr>
              <a:t> </a:t>
            </a:r>
            <a:r>
              <a:rPr lang="en-US" i="1" dirty="0">
                <a:solidFill>
                  <a:srgbClr val="FFFFFF"/>
                </a:solidFill>
              </a:rPr>
              <a:t>step stool to reach higher</a:t>
            </a:r>
          </a:p>
          <a:p>
            <a:pPr lvl="1"/>
            <a:r>
              <a:rPr lang="en-US" b="1" dirty="0">
                <a:solidFill>
                  <a:srgbClr val="FFFFFF"/>
                </a:solidFill>
              </a:rPr>
              <a:t>Role adjustment: </a:t>
            </a:r>
            <a:r>
              <a:rPr lang="en-US" i="1" dirty="0">
                <a:solidFill>
                  <a:srgbClr val="FFFFFF"/>
                </a:solidFill>
              </a:rPr>
              <a:t>accepting help from others</a:t>
            </a:r>
          </a:p>
          <a:p>
            <a:pPr lvl="1"/>
            <a:r>
              <a:rPr lang="en-US" b="1" dirty="0">
                <a:solidFill>
                  <a:srgbClr val="FFFFFF"/>
                </a:solidFill>
              </a:rPr>
              <a:t>Modifying job duties:</a:t>
            </a:r>
            <a:r>
              <a:rPr lang="en-US" dirty="0">
                <a:solidFill>
                  <a:srgbClr val="FFFFFF"/>
                </a:solidFill>
              </a:rPr>
              <a:t> </a:t>
            </a:r>
            <a:r>
              <a:rPr lang="en-US" i="1" dirty="0">
                <a:solidFill>
                  <a:srgbClr val="FFFFFF"/>
                </a:solidFill>
              </a:rPr>
              <a:t>more sedentary duties</a:t>
            </a:r>
            <a:endParaRPr lang="en-US" i="1" dirty="0">
              <a:solidFill>
                <a:schemeClr val="tx1"/>
              </a:solidFill>
            </a:endParaRPr>
          </a:p>
        </p:txBody>
      </p:sp>
    </p:spTree>
    <p:extLst>
      <p:ext uri="{BB962C8B-B14F-4D97-AF65-F5344CB8AC3E}">
        <p14:creationId xmlns:p14="http://schemas.microsoft.com/office/powerpoint/2010/main" val="22775886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Clinical Take-home</a:t>
            </a:r>
          </a:p>
        </p:txBody>
      </p:sp>
      <p:sp>
        <p:nvSpPr>
          <p:cNvPr id="3" name="Content Placeholder 2"/>
          <p:cNvSpPr>
            <a:spLocks noGrp="1"/>
          </p:cNvSpPr>
          <p:nvPr>
            <p:ph idx="1"/>
          </p:nvPr>
        </p:nvSpPr>
        <p:spPr>
          <a:xfrm>
            <a:off x="628650" y="1300163"/>
            <a:ext cx="7886700" cy="5160729"/>
          </a:xfrm>
        </p:spPr>
        <p:txBody>
          <a:bodyPr/>
          <a:lstStyle/>
          <a:p>
            <a:pPr marL="0" indent="0" algn="ctr">
              <a:buNone/>
            </a:pPr>
            <a:r>
              <a:rPr lang="en-US" dirty="0"/>
              <a:t>Research Questions</a:t>
            </a:r>
          </a:p>
          <a:p>
            <a:pPr marL="0" indent="0">
              <a:buNone/>
            </a:pPr>
            <a:r>
              <a:rPr lang="en-US" dirty="0">
                <a:solidFill>
                  <a:srgbClr val="FFFFFF"/>
                </a:solidFill>
              </a:rPr>
              <a:t>D) What were survivors experiences of completing activities since surgery?</a:t>
            </a:r>
          </a:p>
          <a:p>
            <a:pPr lvl="1"/>
            <a:r>
              <a:rPr lang="en-US" b="1" dirty="0">
                <a:solidFill>
                  <a:srgbClr val="FFFFFF"/>
                </a:solidFill>
              </a:rPr>
              <a:t>Physical challenges/side effects:</a:t>
            </a:r>
            <a:r>
              <a:rPr lang="en-US" dirty="0">
                <a:solidFill>
                  <a:srgbClr val="FFFFFF"/>
                </a:solidFill>
              </a:rPr>
              <a:t> </a:t>
            </a:r>
            <a:r>
              <a:rPr lang="en-US" i="1" dirty="0">
                <a:solidFill>
                  <a:srgbClr val="FFFFFF"/>
                </a:solidFill>
              </a:rPr>
              <a:t>Pain, sleep disturbances</a:t>
            </a:r>
          </a:p>
          <a:p>
            <a:pPr lvl="1"/>
            <a:r>
              <a:rPr lang="en-US" b="1" dirty="0">
                <a:solidFill>
                  <a:srgbClr val="FFFFFF"/>
                </a:solidFill>
              </a:rPr>
              <a:t>Emotional: </a:t>
            </a:r>
            <a:r>
              <a:rPr lang="en-US" i="1" dirty="0">
                <a:solidFill>
                  <a:srgbClr val="FFFFFF"/>
                </a:solidFill>
              </a:rPr>
              <a:t>Awareness of priorities such as family</a:t>
            </a:r>
          </a:p>
          <a:p>
            <a:pPr lvl="1"/>
            <a:r>
              <a:rPr lang="en-US" b="1" dirty="0">
                <a:solidFill>
                  <a:srgbClr val="FFFFFF"/>
                </a:solidFill>
              </a:rPr>
              <a:t>Variety of perspectives: </a:t>
            </a:r>
            <a:r>
              <a:rPr lang="en-US" i="1" dirty="0">
                <a:solidFill>
                  <a:srgbClr val="FFFFFF"/>
                </a:solidFill>
              </a:rPr>
              <a:t>Not enjoying life vs. Refusing to look at negative side</a:t>
            </a:r>
          </a:p>
        </p:txBody>
      </p:sp>
    </p:spTree>
    <p:extLst>
      <p:ext uri="{BB962C8B-B14F-4D97-AF65-F5344CB8AC3E}">
        <p14:creationId xmlns:p14="http://schemas.microsoft.com/office/powerpoint/2010/main" val="19969044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Clinical Take-home</a:t>
            </a:r>
          </a:p>
        </p:txBody>
      </p:sp>
      <p:sp>
        <p:nvSpPr>
          <p:cNvPr id="3" name="Content Placeholder 2"/>
          <p:cNvSpPr>
            <a:spLocks noGrp="1"/>
          </p:cNvSpPr>
          <p:nvPr>
            <p:ph idx="1"/>
          </p:nvPr>
        </p:nvSpPr>
        <p:spPr/>
        <p:txBody>
          <a:bodyPr/>
          <a:lstStyle/>
          <a:p>
            <a:pPr marL="0" indent="0" algn="ctr">
              <a:buNone/>
            </a:pPr>
            <a:r>
              <a:rPr lang="en-US" b="1" dirty="0"/>
              <a:t>Questions OTs should ask survivors</a:t>
            </a:r>
          </a:p>
          <a:p>
            <a:pPr marL="0" indent="0" algn="ctr">
              <a:buNone/>
            </a:pPr>
            <a:endParaRPr lang="en-US" b="1" dirty="0"/>
          </a:p>
          <a:p>
            <a:pPr marL="0" indent="0">
              <a:buNone/>
            </a:pPr>
            <a:r>
              <a:rPr lang="en-US" dirty="0"/>
              <a:t>1</a:t>
            </a:r>
            <a:r>
              <a:rPr lang="en-US" dirty="0">
                <a:solidFill>
                  <a:srgbClr val="FFFFFF"/>
                </a:solidFill>
                <a:latin typeface="Arial"/>
              </a:rPr>
              <a:t>. What is important for you to get back to doing?</a:t>
            </a:r>
          </a:p>
          <a:p>
            <a:pPr marL="0" indent="0">
              <a:buNone/>
            </a:pPr>
            <a:r>
              <a:rPr lang="en-US" dirty="0">
                <a:solidFill>
                  <a:srgbClr val="FFFFFF"/>
                </a:solidFill>
                <a:latin typeface="Arial"/>
              </a:rPr>
              <a:t>2. Why are you unable to do it as you would like to do it?</a:t>
            </a:r>
          </a:p>
          <a:p>
            <a:pPr marL="0" indent="0">
              <a:buNone/>
            </a:pPr>
            <a:endParaRPr lang="en-US" dirty="0">
              <a:solidFill>
                <a:srgbClr val="FFFFFF"/>
              </a:solidFill>
              <a:latin typeface="Arial"/>
            </a:endParaRPr>
          </a:p>
        </p:txBody>
      </p:sp>
    </p:spTree>
    <p:extLst>
      <p:ext uri="{BB962C8B-B14F-4D97-AF65-F5344CB8AC3E}">
        <p14:creationId xmlns:p14="http://schemas.microsoft.com/office/powerpoint/2010/main" val="2793403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Clinical Take-home</a:t>
            </a:r>
          </a:p>
        </p:txBody>
      </p:sp>
      <p:sp>
        <p:nvSpPr>
          <p:cNvPr id="3" name="Content Placeholder 2"/>
          <p:cNvSpPr>
            <a:spLocks noGrp="1"/>
          </p:cNvSpPr>
          <p:nvPr>
            <p:ph idx="1"/>
          </p:nvPr>
        </p:nvSpPr>
        <p:spPr>
          <a:xfrm>
            <a:off x="628650" y="1461030"/>
            <a:ext cx="7886700" cy="4076170"/>
          </a:xfrm>
        </p:spPr>
        <p:txBody>
          <a:bodyPr/>
          <a:lstStyle/>
          <a:p>
            <a:pPr marL="0" indent="0" algn="ctr">
              <a:buNone/>
            </a:pPr>
            <a:r>
              <a:rPr lang="en-US" b="1" dirty="0">
                <a:solidFill>
                  <a:srgbClr val="FFFFFF"/>
                </a:solidFill>
              </a:rPr>
              <a:t>Recommendations</a:t>
            </a:r>
          </a:p>
          <a:p>
            <a:pPr marL="971550" lvl="1" indent="-514350">
              <a:buFont typeface="+mj-lt"/>
              <a:buAutoNum type="arabicPeriod"/>
            </a:pPr>
            <a:r>
              <a:rPr lang="en-US" b="1" dirty="0">
                <a:solidFill>
                  <a:srgbClr val="FFFFFF"/>
                </a:solidFill>
              </a:rPr>
              <a:t>Build rapport: </a:t>
            </a:r>
            <a:r>
              <a:rPr lang="en-US" i="1" dirty="0">
                <a:solidFill>
                  <a:srgbClr val="FFFFFF"/>
                </a:solidFill>
              </a:rPr>
              <a:t>Allowing them to tell their story</a:t>
            </a:r>
            <a:r>
              <a:rPr lang="en-US" i="1" dirty="0">
                <a:solidFill>
                  <a:srgbClr val="000000"/>
                </a:solidFill>
              </a:rPr>
              <a:t> </a:t>
            </a:r>
            <a:endParaRPr lang="en-US" i="1" dirty="0">
              <a:solidFill>
                <a:schemeClr val="tx1"/>
              </a:solidFill>
            </a:endParaRPr>
          </a:p>
          <a:p>
            <a:pPr marL="971550" lvl="1" indent="-514350">
              <a:buFont typeface="+mj-lt"/>
              <a:buAutoNum type="arabicPeriod"/>
            </a:pPr>
            <a:r>
              <a:rPr lang="en-US" dirty="0">
                <a:solidFill>
                  <a:srgbClr val="FFFFFF"/>
                </a:solidFill>
              </a:rPr>
              <a:t>Understand types, stages, and treatments of breast cancer </a:t>
            </a:r>
            <a:endParaRPr lang="en-US" dirty="0">
              <a:solidFill>
                <a:schemeClr val="tx1"/>
              </a:solidFill>
            </a:endParaRPr>
          </a:p>
          <a:p>
            <a:pPr marL="971550" lvl="1" indent="-514350">
              <a:buFont typeface="+mj-lt"/>
              <a:buAutoNum type="arabicPeriod"/>
            </a:pPr>
            <a:r>
              <a:rPr lang="en-US" dirty="0">
                <a:solidFill>
                  <a:srgbClr val="FFFFFF"/>
                </a:solidFill>
              </a:rPr>
              <a:t>Recognize the connection between side effects and possible functional challenges </a:t>
            </a:r>
            <a:endParaRPr lang="en-US" dirty="0">
              <a:solidFill>
                <a:schemeClr val="tx1"/>
              </a:solidFill>
            </a:endParaRPr>
          </a:p>
          <a:p>
            <a:pPr marL="971550" lvl="1" indent="-514350">
              <a:buFont typeface="+mj-lt"/>
              <a:buAutoNum type="arabicPeriod"/>
            </a:pPr>
            <a:r>
              <a:rPr lang="en-US" dirty="0">
                <a:solidFill>
                  <a:srgbClr val="FFFFFF"/>
                </a:solidFill>
              </a:rPr>
              <a:t>Recognize each experience is still different </a:t>
            </a:r>
            <a:endParaRPr lang="en-US" dirty="0">
              <a:solidFill>
                <a:schemeClr val="tx1"/>
              </a:solidFill>
            </a:endParaRPr>
          </a:p>
        </p:txBody>
      </p:sp>
    </p:spTree>
    <p:extLst>
      <p:ext uri="{BB962C8B-B14F-4D97-AF65-F5344CB8AC3E}">
        <p14:creationId xmlns:p14="http://schemas.microsoft.com/office/powerpoint/2010/main" val="706735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4" name="Content Placeholder 3"/>
          <p:cNvPicPr>
            <a:picLocks noGrp="1" noChangeAspect="1"/>
          </p:cNvPicPr>
          <p:nvPr>
            <p:ph idx="1"/>
          </p:nvPr>
        </p:nvPicPr>
        <p:blipFill>
          <a:blip r:embed="rId2"/>
          <a:stretch>
            <a:fillRect/>
          </a:stretch>
        </p:blipFill>
        <p:spPr>
          <a:xfrm>
            <a:off x="628650" y="1520429"/>
            <a:ext cx="7886700" cy="4436268"/>
          </a:xfrm>
          <a:prstGeom prst="rect">
            <a:avLst/>
          </a:prstGeom>
        </p:spPr>
      </p:pic>
    </p:spTree>
    <p:extLst>
      <p:ext uri="{BB962C8B-B14F-4D97-AF65-F5344CB8AC3E}">
        <p14:creationId xmlns:p14="http://schemas.microsoft.com/office/powerpoint/2010/main" val="2286538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Questions</a:t>
            </a:r>
          </a:p>
        </p:txBody>
      </p:sp>
      <p:sp>
        <p:nvSpPr>
          <p:cNvPr id="3" name="Content Placeholder 2"/>
          <p:cNvSpPr>
            <a:spLocks noGrp="1"/>
          </p:cNvSpPr>
          <p:nvPr>
            <p:ph idx="1"/>
          </p:nvPr>
        </p:nvSpPr>
        <p:spPr>
          <a:xfrm>
            <a:off x="628650" y="1368248"/>
            <a:ext cx="7886700" cy="5323497"/>
          </a:xfrm>
        </p:spPr>
        <p:txBody>
          <a:bodyPr/>
          <a:lstStyle/>
          <a:p>
            <a:pPr marL="514350" indent="-514350">
              <a:lnSpc>
                <a:spcPct val="100000"/>
              </a:lnSpc>
              <a:buAutoNum type="alphaLcParenR"/>
            </a:pPr>
            <a:r>
              <a:rPr lang="en-US" sz="2400" dirty="0"/>
              <a:t>What self-care, productive, and leisure activities do these survivors engage in?</a:t>
            </a:r>
          </a:p>
          <a:p>
            <a:pPr marL="514350" indent="-514350">
              <a:lnSpc>
                <a:spcPct val="100000"/>
              </a:lnSpc>
              <a:buAutoNum type="alphaLcParenR"/>
            </a:pPr>
            <a:r>
              <a:rPr lang="en-US" sz="2400" dirty="0"/>
              <a:t>What was the experience completing self-care, productive, and leisure activities since surgery?</a:t>
            </a:r>
          </a:p>
          <a:p>
            <a:pPr marL="514350" indent="-514350">
              <a:lnSpc>
                <a:spcPct val="100000"/>
              </a:lnSpc>
              <a:buAutoNum type="alphaLcParenR"/>
            </a:pPr>
            <a:r>
              <a:rPr lang="en-US" sz="2400" dirty="0"/>
              <a:t>Were there differences among self-care, productive, and leisure activities between survivors 51 years or younger and those over 51 years?</a:t>
            </a:r>
          </a:p>
          <a:p>
            <a:pPr marL="514350" indent="-514350">
              <a:lnSpc>
                <a:spcPct val="100000"/>
              </a:lnSpc>
              <a:buAutoNum type="alphaLcParenR"/>
            </a:pPr>
            <a:r>
              <a:rPr lang="en-US" sz="2400" dirty="0"/>
              <a:t>Were there differences among self-care, productive, and leisure activities between survivors who received chemotherapy and those who did not? </a:t>
            </a:r>
          </a:p>
          <a:p>
            <a:pPr marL="514350" indent="-514350">
              <a:lnSpc>
                <a:spcPct val="100000"/>
              </a:lnSpc>
              <a:buAutoNum type="alphaLcParenR"/>
            </a:pPr>
            <a:r>
              <a:rPr lang="en-US" sz="2400" dirty="0">
                <a:solidFill>
                  <a:srgbClr val="FF0000"/>
                </a:solidFill>
              </a:rPr>
              <a:t>Does stress influence a woman’s self-perception of upper extremity function?</a:t>
            </a:r>
          </a:p>
        </p:txBody>
      </p:sp>
    </p:spTree>
    <p:extLst>
      <p:ext uri="{BB962C8B-B14F-4D97-AF65-F5344CB8AC3E}">
        <p14:creationId xmlns:p14="http://schemas.microsoft.com/office/powerpoint/2010/main" val="3967167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Methodology  </a:t>
            </a:r>
          </a:p>
        </p:txBody>
      </p:sp>
      <p:sp>
        <p:nvSpPr>
          <p:cNvPr id="3" name="Content Placeholder 2"/>
          <p:cNvSpPr>
            <a:spLocks noGrp="1"/>
          </p:cNvSpPr>
          <p:nvPr>
            <p:ph idx="1"/>
          </p:nvPr>
        </p:nvSpPr>
        <p:spPr>
          <a:xfrm>
            <a:off x="346075" y="1875352"/>
            <a:ext cx="8169275" cy="3714288"/>
          </a:xfrm>
        </p:spPr>
        <p:txBody>
          <a:bodyPr/>
          <a:lstStyle/>
          <a:p>
            <a:pPr>
              <a:lnSpc>
                <a:spcPct val="100000"/>
              </a:lnSpc>
            </a:pPr>
            <a:r>
              <a:rPr lang="en-US" dirty="0">
                <a:solidFill>
                  <a:srgbClr val="FFFFFF"/>
                </a:solidFill>
              </a:rPr>
              <a:t>Cross-sectional, mixed methods study that included 23 survivors</a:t>
            </a:r>
          </a:p>
          <a:p>
            <a:pPr>
              <a:lnSpc>
                <a:spcPct val="100000"/>
              </a:lnSpc>
            </a:pPr>
            <a:r>
              <a:rPr lang="en-US" dirty="0">
                <a:solidFill>
                  <a:srgbClr val="FFFFFF"/>
                </a:solidFill>
              </a:rPr>
              <a:t>Recruitment: word of mouth, fliers, breast cancer support groups, physicians, and breast cancer clinics </a:t>
            </a:r>
            <a:r>
              <a:rPr lang="en-US" dirty="0"/>
              <a:t>in Dayton, Ohio by a professor at the University of Dayton’s physical therapy department</a:t>
            </a:r>
          </a:p>
          <a:p>
            <a:pPr marL="0" indent="0">
              <a:buNone/>
            </a:pPr>
            <a:endParaRPr lang="en-US" dirty="0">
              <a:solidFill>
                <a:srgbClr val="FFFFFF"/>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07697639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KU4x3dark" id="{6831A8D0-7367-429C-8DF0-922B0322AEE0}" vid="{FF04B82C-291E-45DD-91F7-72E773D613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3193</Words>
  <Application>Microsoft Office PowerPoint</Application>
  <DocSecurity>0</DocSecurity>
  <PresentationFormat>On-screen Show (4:3)</PresentationFormat>
  <Paragraphs>368</Paragraphs>
  <Slides>76</Slides>
  <Notes>43</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Describing the Impact of Stress on Self-Perception of Upper Extremity Function among Women Treated for Breast Cancer</vt:lpstr>
      <vt:lpstr>PowerPoint Presentation</vt:lpstr>
      <vt:lpstr>PowerPoint Presentation</vt:lpstr>
      <vt:lpstr>PowerPoint Presentation</vt:lpstr>
      <vt:lpstr>PowerPoint Presentation</vt:lpstr>
      <vt:lpstr>Collaboration with University of Dayton </vt:lpstr>
      <vt:lpstr>Need for Pilot Study </vt:lpstr>
      <vt:lpstr>Research Questions</vt:lpstr>
      <vt:lpstr> Methodology  </vt:lpstr>
      <vt:lpstr>Inclusion Criteria</vt:lpstr>
      <vt:lpstr>Exclusion Criteria </vt:lpstr>
      <vt:lpstr>Informed Consent </vt:lpstr>
      <vt:lpstr>Station 1: Surveys</vt:lpstr>
      <vt:lpstr>Station 2: Physical Measures</vt:lpstr>
      <vt:lpstr>Station 3: Interview </vt:lpstr>
      <vt:lpstr>Breast cancer stages</vt:lpstr>
      <vt:lpstr>Breast cancer types</vt:lpstr>
      <vt:lpstr>Lymph node biopsy</vt:lpstr>
      <vt:lpstr>Breast surgery</vt:lpstr>
      <vt:lpstr>Radiation therapy</vt:lpstr>
      <vt:lpstr>Chemotherapy Induced Peripheral Neuropathy</vt:lpstr>
      <vt:lpstr>Description of survivors</vt:lpstr>
      <vt:lpstr>Stage of Cancer</vt:lpstr>
      <vt:lpstr>Types of Breast Cancer</vt:lpstr>
      <vt:lpstr>Type of Surgery</vt:lpstr>
      <vt:lpstr>Chemo vs. Non Chemo Survivors</vt:lpstr>
      <vt:lpstr>PowerPoint Presentation</vt:lpstr>
      <vt:lpstr>Comparison of survivors who were ≤ 51 yrs. and &gt;51 yrs.</vt:lpstr>
      <vt:lpstr>Comparison of demographics,  survey results and range of motion </vt:lpstr>
      <vt:lpstr>Comparison of work status and cancer characteristics</vt:lpstr>
      <vt:lpstr>Comparison of stage, treatment and CIPN</vt:lpstr>
      <vt:lpstr>Comparison of survivors who had chemotherapy and those who did not receive chemotherapy </vt:lpstr>
      <vt:lpstr>Demographics: Chemo vs. Non-Chemo</vt:lpstr>
      <vt:lpstr>PowerPoint Presentation</vt:lpstr>
      <vt:lpstr>Demographics: Chemo vs. Non-Chemo</vt:lpstr>
      <vt:lpstr>Self-Care</vt:lpstr>
      <vt:lpstr>Self-Care</vt:lpstr>
      <vt:lpstr>Productivity</vt:lpstr>
      <vt:lpstr>Productivity</vt:lpstr>
      <vt:lpstr>Leisure</vt:lpstr>
      <vt:lpstr>Leisure</vt:lpstr>
      <vt:lpstr>Survivors’ comments during and after administering the COPM </vt:lpstr>
      <vt:lpstr>Qualitative Analysis </vt:lpstr>
      <vt:lpstr>PowerPoint Presentation</vt:lpstr>
      <vt:lpstr>PowerPoint Presentation</vt:lpstr>
      <vt:lpstr>Side Effects </vt:lpstr>
      <vt:lpstr>PowerPoint Presentation</vt:lpstr>
      <vt:lpstr>PowerPoint Presentation</vt:lpstr>
      <vt:lpstr>PowerPoint Presentation</vt:lpstr>
      <vt:lpstr>PowerPoint Presentation</vt:lpstr>
      <vt:lpstr>PowerPoint Presentation</vt:lpstr>
      <vt:lpstr>PowerPoint Presentation</vt:lpstr>
      <vt:lpstr>Performance Factors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Personal Choices</vt:lpstr>
      <vt:lpstr>PowerPoint Presentation</vt:lpstr>
      <vt:lpstr>PowerPoint Presentation</vt:lpstr>
      <vt:lpstr>PowerPoint Presentation</vt:lpstr>
      <vt:lpstr>Strengths </vt:lpstr>
      <vt:lpstr>Strengths Continued…</vt:lpstr>
      <vt:lpstr>Weaknesses</vt:lpstr>
      <vt:lpstr>Weaknesses Continued…</vt:lpstr>
      <vt:lpstr>Clinical Take-home</vt:lpstr>
      <vt:lpstr>Clinical Take-home</vt:lpstr>
      <vt:lpstr>Clinical Take-home</vt:lpstr>
      <vt:lpstr>Clinical Take-home</vt:lpstr>
      <vt:lpstr>Clinical Take-home</vt:lpstr>
      <vt:lpstr>Clinical Take-home</vt:lpstr>
      <vt:lpstr>Questions</vt:lpstr>
    </vt:vector>
  </TitlesOfParts>
  <Company>Eastern Kentucky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the Impact of Stress on Self-Perception of Upper Extremity Function among Women Treated for Breast Cancer</dc:title>
  <dc:creator>Maggie Jasper</dc:creator>
  <cp:lastModifiedBy>Fleischer, Anne</cp:lastModifiedBy>
  <cp:revision>12</cp:revision>
  <dcterms:created xsi:type="dcterms:W3CDTF">2016-10-06T14:31:31Z</dcterms:created>
  <dcterms:modified xsi:type="dcterms:W3CDTF">2016-11-10T03:25:02Z</dcterms:modified>
</cp:coreProperties>
</file>